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60" r:id="rId2"/>
    <p:sldMasterId id="2147483687" r:id="rId3"/>
    <p:sldMasterId id="2147483648" r:id="rId4"/>
  </p:sldMasterIdLst>
  <p:notesMasterIdLst>
    <p:notesMasterId r:id="rId23"/>
  </p:notesMasterIdLst>
  <p:sldIdLst>
    <p:sldId id="258" r:id="rId5"/>
    <p:sldId id="409" r:id="rId6"/>
    <p:sldId id="2144446118" r:id="rId7"/>
    <p:sldId id="414" r:id="rId8"/>
    <p:sldId id="440" r:id="rId9"/>
    <p:sldId id="438" r:id="rId10"/>
    <p:sldId id="417" r:id="rId11"/>
    <p:sldId id="2144446141" r:id="rId12"/>
    <p:sldId id="402" r:id="rId13"/>
    <p:sldId id="443" r:id="rId14"/>
    <p:sldId id="2144446156" r:id="rId15"/>
    <p:sldId id="2144446135" r:id="rId16"/>
    <p:sldId id="445" r:id="rId17"/>
    <p:sldId id="446" r:id="rId18"/>
    <p:sldId id="459" r:id="rId19"/>
    <p:sldId id="460" r:id="rId20"/>
    <p:sldId id="461" r:id="rId21"/>
    <p:sldId id="214444615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DDC3A8-02BC-4B7C-A686-9931DDEC7C99}" v="10" dt="2024-09-16T14:14:33.9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2" autoAdjust="0"/>
    <p:restoredTop sz="69007" autoAdjust="0"/>
  </p:normalViewPr>
  <p:slideViewPr>
    <p:cSldViewPr snapToGrid="0">
      <p:cViewPr varScale="1">
        <p:scale>
          <a:sx n="76" d="100"/>
          <a:sy n="76" d="100"/>
        </p:scale>
        <p:origin x="166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Number of referrals 2457</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Number of referrals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1AA1-497B-A39B-3C552A72285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F40-4F57-B767-110B1814957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1-1AA1-497B-A39B-3C552A72285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4-1AA1-497B-A39B-3C552A72285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F40-4F57-B767-110B1814957C}"/>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3-1AA1-497B-A39B-3C552A722853}"/>
              </c:ext>
            </c:extLst>
          </c:dPt>
          <c:dLbls>
            <c:dLbl>
              <c:idx val="0"/>
              <c:layout>
                <c:manualLayout>
                  <c:x val="5.0535208213697058E-2"/>
                  <c:y val="2.718022285811224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AA1-497B-A39B-3C552A722853}"/>
                </c:ext>
              </c:extLst>
            </c:dLbl>
            <c:dLbl>
              <c:idx val="2"/>
              <c:layout>
                <c:manualLayout>
                  <c:x val="7.4560373756418011E-2"/>
                  <c:y val="-1.9959469228249479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AA1-497B-A39B-3C552A722853}"/>
                </c:ext>
              </c:extLst>
            </c:dLbl>
            <c:dLbl>
              <c:idx val="3"/>
              <c:layout>
                <c:manualLayout>
                  <c:x val="4.147986468608289E-2"/>
                  <c:y val="0.16675692184173538"/>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AA1-497B-A39B-3C552A722853}"/>
                </c:ext>
              </c:extLst>
            </c:dLbl>
            <c:dLbl>
              <c:idx val="5"/>
              <c:layout>
                <c:manualLayout>
                  <c:x val="-2.2681343178657396E-3"/>
                  <c:y val="2.607754745019366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AA1-497B-A39B-3C552A72285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Sexual Exploitation</c:v>
                </c:pt>
                <c:pt idx="1">
                  <c:v>Modern Slavery</c:v>
                </c:pt>
                <c:pt idx="2">
                  <c:v>Financial</c:v>
                </c:pt>
                <c:pt idx="3">
                  <c:v>Criminal Exploitation</c:v>
                </c:pt>
                <c:pt idx="4">
                  <c:v>County Lines</c:v>
                </c:pt>
                <c:pt idx="5">
                  <c:v>Home Takeover</c:v>
                </c:pt>
              </c:strCache>
            </c:strRef>
          </c:cat>
          <c:val>
            <c:numRef>
              <c:f>Sheet1!$B$2:$B$7</c:f>
              <c:numCache>
                <c:formatCode>General</c:formatCode>
                <c:ptCount val="6"/>
                <c:pt idx="0">
                  <c:v>406</c:v>
                </c:pt>
                <c:pt idx="1">
                  <c:v>109</c:v>
                </c:pt>
                <c:pt idx="2">
                  <c:v>919</c:v>
                </c:pt>
                <c:pt idx="3">
                  <c:v>327</c:v>
                </c:pt>
                <c:pt idx="4">
                  <c:v>64</c:v>
                </c:pt>
                <c:pt idx="5">
                  <c:v>322</c:v>
                </c:pt>
              </c:numCache>
            </c:numRef>
          </c:val>
          <c:extLst>
            <c:ext xmlns:c16="http://schemas.microsoft.com/office/drawing/2014/chart" uri="{C3380CC4-5D6E-409C-BE32-E72D297353CC}">
              <c16:uniqueId val="{00000000-1AA1-497B-A39B-3C552A72285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2BA5B1-E714-4612-B59F-EF72B763E71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8B1A225C-E926-4966-A613-F11C9521D031}">
      <dgm:prSet phldr="0"/>
      <dgm:spPr/>
      <dgm:t>
        <a:bodyPr/>
        <a:lstStyle/>
        <a:p>
          <a:r>
            <a:rPr lang="en-GB">
              <a:solidFill>
                <a:schemeClr val="tx1"/>
              </a:solidFill>
              <a:latin typeface="Calibri Light" panose="020F0302020204030204"/>
            </a:rPr>
            <a:t>Handling/Storage of stolen goods</a:t>
          </a:r>
          <a:endParaRPr lang="en-GB">
            <a:solidFill>
              <a:schemeClr val="tx1"/>
            </a:solidFill>
          </a:endParaRPr>
        </a:p>
      </dgm:t>
    </dgm:pt>
    <dgm:pt modelId="{D1CA2D24-5101-4ED4-BCD8-174829B6240A}" type="parTrans" cxnId="{E4DBC472-51D9-4881-AEF1-8897A1AFF1D0}">
      <dgm:prSet/>
      <dgm:spPr/>
      <dgm:t>
        <a:bodyPr/>
        <a:lstStyle/>
        <a:p>
          <a:endParaRPr lang="en-US"/>
        </a:p>
      </dgm:t>
    </dgm:pt>
    <dgm:pt modelId="{6E77F6E7-B4A2-44F2-B056-D99D4754A989}" type="sibTrans" cxnId="{E4DBC472-51D9-4881-AEF1-8897A1AFF1D0}">
      <dgm:prSet/>
      <dgm:spPr/>
      <dgm:t>
        <a:bodyPr/>
        <a:lstStyle/>
        <a:p>
          <a:endParaRPr lang="en-US"/>
        </a:p>
      </dgm:t>
    </dgm:pt>
    <dgm:pt modelId="{93BBD942-09F6-476D-AB14-A2966C4C98A7}">
      <dgm:prSet phldr="0"/>
      <dgm:spPr/>
      <dgm:t>
        <a:bodyPr/>
        <a:lstStyle/>
        <a:p>
          <a:pPr rtl="0"/>
          <a:r>
            <a:rPr lang="en-GB">
              <a:solidFill>
                <a:schemeClr val="tx1"/>
              </a:solidFill>
              <a:latin typeface="Calibri Light" panose="020F0302020204030204"/>
            </a:rPr>
            <a:t>Criminal Exploitation</a:t>
          </a:r>
        </a:p>
      </dgm:t>
    </dgm:pt>
    <dgm:pt modelId="{58B684A5-3629-48F1-9935-8182FAF96207}" type="parTrans" cxnId="{639DD207-ECAF-48A8-A8A5-98DB56C866E1}">
      <dgm:prSet/>
      <dgm:spPr/>
      <dgm:t>
        <a:bodyPr/>
        <a:lstStyle/>
        <a:p>
          <a:endParaRPr lang="en-GB"/>
        </a:p>
      </dgm:t>
    </dgm:pt>
    <dgm:pt modelId="{116DD7B0-83B9-4E53-BA94-ED4E440E2BD6}" type="sibTrans" cxnId="{639DD207-ECAF-48A8-A8A5-98DB56C866E1}">
      <dgm:prSet/>
      <dgm:spPr/>
      <dgm:t>
        <a:bodyPr/>
        <a:lstStyle/>
        <a:p>
          <a:endParaRPr lang="en-US"/>
        </a:p>
      </dgm:t>
    </dgm:pt>
    <dgm:pt modelId="{D650F590-748C-4310-A314-9D26063178A1}">
      <dgm:prSet phldr="0"/>
      <dgm:spPr/>
      <dgm:t>
        <a:bodyPr/>
        <a:lstStyle/>
        <a:p>
          <a:pPr rtl="0"/>
          <a:r>
            <a:rPr lang="en-GB">
              <a:solidFill>
                <a:schemeClr val="tx1"/>
              </a:solidFill>
              <a:latin typeface="Calibri Light" panose="020F0302020204030204"/>
            </a:rPr>
            <a:t>Modern Slavery</a:t>
          </a:r>
        </a:p>
      </dgm:t>
    </dgm:pt>
    <dgm:pt modelId="{1153653F-5E6F-4F5C-AEFC-9401DB190890}" type="parTrans" cxnId="{B1E52406-71D9-4812-8DCD-97320D50D6E1}">
      <dgm:prSet/>
      <dgm:spPr/>
      <dgm:t>
        <a:bodyPr/>
        <a:lstStyle/>
        <a:p>
          <a:endParaRPr lang="en-GB"/>
        </a:p>
      </dgm:t>
    </dgm:pt>
    <dgm:pt modelId="{766638D5-F69C-4125-B00F-FBF27DFC0216}" type="sibTrans" cxnId="{B1E52406-71D9-4812-8DCD-97320D50D6E1}">
      <dgm:prSet/>
      <dgm:spPr/>
      <dgm:t>
        <a:bodyPr/>
        <a:lstStyle/>
        <a:p>
          <a:endParaRPr lang="en-US"/>
        </a:p>
      </dgm:t>
    </dgm:pt>
    <dgm:pt modelId="{4836B9C6-22BF-4BBD-B250-756100107CAB}">
      <dgm:prSet phldr="0"/>
      <dgm:spPr/>
      <dgm:t>
        <a:bodyPr/>
        <a:lstStyle/>
        <a:p>
          <a:r>
            <a:rPr lang="en-GB">
              <a:solidFill>
                <a:schemeClr val="tx1"/>
              </a:solidFill>
              <a:latin typeface="Calibri Light" panose="020F0302020204030204"/>
            </a:rPr>
            <a:t>Forced Drug Dealing</a:t>
          </a:r>
        </a:p>
      </dgm:t>
    </dgm:pt>
    <dgm:pt modelId="{050E787E-8BEC-49A7-9258-E4B62F5996DD}" type="parTrans" cxnId="{BCCCE9DA-4F1E-4C75-A6FF-1869EC6D2611}">
      <dgm:prSet/>
      <dgm:spPr/>
      <dgm:t>
        <a:bodyPr/>
        <a:lstStyle/>
        <a:p>
          <a:endParaRPr lang="en-GB"/>
        </a:p>
      </dgm:t>
    </dgm:pt>
    <dgm:pt modelId="{C29BC5F8-B783-46DB-A239-F85F52FBBF97}" type="sibTrans" cxnId="{BCCCE9DA-4F1E-4C75-A6FF-1869EC6D2611}">
      <dgm:prSet/>
      <dgm:spPr/>
      <dgm:t>
        <a:bodyPr/>
        <a:lstStyle/>
        <a:p>
          <a:endParaRPr lang="en-US"/>
        </a:p>
      </dgm:t>
    </dgm:pt>
    <dgm:pt modelId="{FEABEF0B-1555-4121-8B8D-97F76AB31C2B}">
      <dgm:prSet phldr="0"/>
      <dgm:spPr/>
      <dgm:t>
        <a:bodyPr/>
        <a:lstStyle/>
        <a:p>
          <a:pPr rtl="0"/>
          <a:r>
            <a:rPr lang="en-GB">
              <a:solidFill>
                <a:schemeClr val="tx1"/>
              </a:solidFill>
              <a:latin typeface="Calibri Light" panose="020F0302020204030204"/>
            </a:rPr>
            <a:t>Financial Exploitation and Debt Bondage</a:t>
          </a:r>
        </a:p>
      </dgm:t>
    </dgm:pt>
    <dgm:pt modelId="{1C6BDDC2-79E4-450E-8479-BC20842C9A0B}" type="parTrans" cxnId="{CD5D3414-6C9D-4EFD-8986-0F9DDF7DA1B2}">
      <dgm:prSet/>
      <dgm:spPr/>
      <dgm:t>
        <a:bodyPr/>
        <a:lstStyle/>
        <a:p>
          <a:endParaRPr lang="en-GB"/>
        </a:p>
      </dgm:t>
    </dgm:pt>
    <dgm:pt modelId="{4765A3CF-1A5E-4EC8-ACE2-36A1BF2302BC}" type="sibTrans" cxnId="{CD5D3414-6C9D-4EFD-8986-0F9DDF7DA1B2}">
      <dgm:prSet/>
      <dgm:spPr/>
      <dgm:t>
        <a:bodyPr/>
        <a:lstStyle/>
        <a:p>
          <a:endParaRPr lang="en-US"/>
        </a:p>
      </dgm:t>
    </dgm:pt>
    <dgm:pt modelId="{55DAFD9B-6BF7-46CF-90BF-E0A30B6AED22}">
      <dgm:prSet phldr="0"/>
      <dgm:spPr/>
      <dgm:t>
        <a:bodyPr/>
        <a:lstStyle/>
        <a:p>
          <a:r>
            <a:rPr lang="en-GB">
              <a:solidFill>
                <a:schemeClr val="tx1"/>
              </a:solidFill>
              <a:latin typeface="Calibri Light" panose="020F0302020204030204"/>
            </a:rPr>
            <a:t>Home takeover (cuckooing)</a:t>
          </a:r>
          <a:endParaRPr lang="en-US">
            <a:solidFill>
              <a:schemeClr val="tx1"/>
            </a:solidFill>
          </a:endParaRPr>
        </a:p>
      </dgm:t>
    </dgm:pt>
    <dgm:pt modelId="{5003AF8B-F2D7-43D6-9439-460C740E20F1}" type="parTrans" cxnId="{F81AF5B4-8A87-4CDC-B4FE-0CEE147755B6}">
      <dgm:prSet/>
      <dgm:spPr/>
      <dgm:t>
        <a:bodyPr/>
        <a:lstStyle/>
        <a:p>
          <a:endParaRPr lang="en-GB"/>
        </a:p>
      </dgm:t>
    </dgm:pt>
    <dgm:pt modelId="{78394B2E-7CD5-4405-A55C-289E9BDCDBFA}" type="sibTrans" cxnId="{F81AF5B4-8A87-4CDC-B4FE-0CEE147755B6}">
      <dgm:prSet/>
      <dgm:spPr/>
      <dgm:t>
        <a:bodyPr/>
        <a:lstStyle/>
        <a:p>
          <a:endParaRPr lang="en-GB"/>
        </a:p>
      </dgm:t>
    </dgm:pt>
    <dgm:pt modelId="{9A59347B-8094-404F-82C5-F30D61F2F265}">
      <dgm:prSet phldr="0"/>
      <dgm:spPr/>
      <dgm:t>
        <a:bodyPr/>
        <a:lstStyle/>
        <a:p>
          <a:pPr rtl="0"/>
          <a:r>
            <a:rPr lang="en-GB">
              <a:solidFill>
                <a:schemeClr val="tx1"/>
              </a:solidFill>
              <a:latin typeface="Calibri Light" panose="020F0302020204030204"/>
            </a:rPr>
            <a:t>Sexual Exploitation </a:t>
          </a:r>
        </a:p>
      </dgm:t>
    </dgm:pt>
    <dgm:pt modelId="{61FEB351-D48E-414E-B351-E340AC843B78}" type="parTrans" cxnId="{E63D0A45-41E7-4CAF-B827-704C07B716F7}">
      <dgm:prSet/>
      <dgm:spPr/>
      <dgm:t>
        <a:bodyPr/>
        <a:lstStyle/>
        <a:p>
          <a:endParaRPr lang="en-GB"/>
        </a:p>
      </dgm:t>
    </dgm:pt>
    <dgm:pt modelId="{4053473D-0865-4A5A-AA41-CE0C6D09F2DD}" type="sibTrans" cxnId="{E63D0A45-41E7-4CAF-B827-704C07B716F7}">
      <dgm:prSet/>
      <dgm:spPr/>
      <dgm:t>
        <a:bodyPr/>
        <a:lstStyle/>
        <a:p>
          <a:endParaRPr lang="en-GB"/>
        </a:p>
      </dgm:t>
    </dgm:pt>
    <dgm:pt modelId="{651164B6-C160-4DBF-8799-CDD612607861}">
      <dgm:prSet phldr="0"/>
      <dgm:spPr/>
      <dgm:t>
        <a:bodyPr/>
        <a:lstStyle/>
        <a:p>
          <a:pPr rtl="0"/>
          <a:r>
            <a:rPr lang="en-GB">
              <a:solidFill>
                <a:schemeClr val="tx1"/>
              </a:solidFill>
              <a:latin typeface="Calibri Light" panose="020F0302020204030204"/>
            </a:rPr>
            <a:t>County Lines</a:t>
          </a:r>
        </a:p>
      </dgm:t>
    </dgm:pt>
    <dgm:pt modelId="{F0468A54-3B06-4E38-AC3A-E9AA3030C55E}" type="parTrans" cxnId="{632348D9-B2BF-4190-9692-84A902F10BF0}">
      <dgm:prSet/>
      <dgm:spPr/>
      <dgm:t>
        <a:bodyPr/>
        <a:lstStyle/>
        <a:p>
          <a:endParaRPr lang="en-GB"/>
        </a:p>
      </dgm:t>
    </dgm:pt>
    <dgm:pt modelId="{47D388C9-55B6-447E-B355-6284E981A6D2}" type="sibTrans" cxnId="{632348D9-B2BF-4190-9692-84A902F10BF0}">
      <dgm:prSet/>
      <dgm:spPr/>
      <dgm:t>
        <a:bodyPr/>
        <a:lstStyle/>
        <a:p>
          <a:endParaRPr lang="en-GB"/>
        </a:p>
      </dgm:t>
    </dgm:pt>
    <dgm:pt modelId="{49D3EFD5-BF8F-4442-9D2A-19B3EF681CFC}" type="pres">
      <dgm:prSet presAssocID="{C52BA5B1-E714-4612-B59F-EF72B763E716}" presName="linear" presStyleCnt="0">
        <dgm:presLayoutVars>
          <dgm:animLvl val="lvl"/>
          <dgm:resizeHandles val="exact"/>
        </dgm:presLayoutVars>
      </dgm:prSet>
      <dgm:spPr/>
    </dgm:pt>
    <dgm:pt modelId="{DA4764EC-9903-4151-B6F5-3F0C3CAC2AA7}" type="pres">
      <dgm:prSet presAssocID="{93BBD942-09F6-476D-AB14-A2966C4C98A7}" presName="parentText" presStyleLbl="node1" presStyleIdx="0" presStyleCnt="8">
        <dgm:presLayoutVars>
          <dgm:chMax val="0"/>
          <dgm:bulletEnabled val="1"/>
        </dgm:presLayoutVars>
      </dgm:prSet>
      <dgm:spPr/>
    </dgm:pt>
    <dgm:pt modelId="{56E5F1C4-2CD5-4C81-9CAE-7884C9CEA952}" type="pres">
      <dgm:prSet presAssocID="{116DD7B0-83B9-4E53-BA94-ED4E440E2BD6}" presName="spacer" presStyleCnt="0"/>
      <dgm:spPr/>
    </dgm:pt>
    <dgm:pt modelId="{EA9172C2-DC5B-4978-8B70-933F32AD2FB0}" type="pres">
      <dgm:prSet presAssocID="{9A59347B-8094-404F-82C5-F30D61F2F265}" presName="parentText" presStyleLbl="node1" presStyleIdx="1" presStyleCnt="8">
        <dgm:presLayoutVars>
          <dgm:chMax val="0"/>
          <dgm:bulletEnabled val="1"/>
        </dgm:presLayoutVars>
      </dgm:prSet>
      <dgm:spPr/>
    </dgm:pt>
    <dgm:pt modelId="{4CC3C158-BD9B-4042-BB15-F688E1DC812F}" type="pres">
      <dgm:prSet presAssocID="{4053473D-0865-4A5A-AA41-CE0C6D09F2DD}" presName="spacer" presStyleCnt="0"/>
      <dgm:spPr/>
    </dgm:pt>
    <dgm:pt modelId="{AF76309B-B15D-46B3-971C-CBF8BD6B7E6A}" type="pres">
      <dgm:prSet presAssocID="{55DAFD9B-6BF7-46CF-90BF-E0A30B6AED22}" presName="parentText" presStyleLbl="node1" presStyleIdx="2" presStyleCnt="8">
        <dgm:presLayoutVars>
          <dgm:chMax val="0"/>
          <dgm:bulletEnabled val="1"/>
        </dgm:presLayoutVars>
      </dgm:prSet>
      <dgm:spPr/>
    </dgm:pt>
    <dgm:pt modelId="{3B543113-B783-4D72-9A13-CC013A343B75}" type="pres">
      <dgm:prSet presAssocID="{78394B2E-7CD5-4405-A55C-289E9BDCDBFA}" presName="spacer" presStyleCnt="0"/>
      <dgm:spPr/>
    </dgm:pt>
    <dgm:pt modelId="{E101EE7F-52B7-4492-B65B-A87A76FA9E84}" type="pres">
      <dgm:prSet presAssocID="{651164B6-C160-4DBF-8799-CDD612607861}" presName="parentText" presStyleLbl="node1" presStyleIdx="3" presStyleCnt="8">
        <dgm:presLayoutVars>
          <dgm:chMax val="0"/>
          <dgm:bulletEnabled val="1"/>
        </dgm:presLayoutVars>
      </dgm:prSet>
      <dgm:spPr/>
    </dgm:pt>
    <dgm:pt modelId="{87170C1D-A117-40F5-B884-9FB459857B02}" type="pres">
      <dgm:prSet presAssocID="{47D388C9-55B6-447E-B355-6284E981A6D2}" presName="spacer" presStyleCnt="0"/>
      <dgm:spPr/>
    </dgm:pt>
    <dgm:pt modelId="{7F537D45-32B8-4E03-BA80-0585CCE4278A}" type="pres">
      <dgm:prSet presAssocID="{D650F590-748C-4310-A314-9D26063178A1}" presName="parentText" presStyleLbl="node1" presStyleIdx="4" presStyleCnt="8">
        <dgm:presLayoutVars>
          <dgm:chMax val="0"/>
          <dgm:bulletEnabled val="1"/>
        </dgm:presLayoutVars>
      </dgm:prSet>
      <dgm:spPr/>
    </dgm:pt>
    <dgm:pt modelId="{8C82CE1B-A357-4BFC-99BC-AA1EB1BE81EC}" type="pres">
      <dgm:prSet presAssocID="{766638D5-F69C-4125-B00F-FBF27DFC0216}" presName="spacer" presStyleCnt="0"/>
      <dgm:spPr/>
    </dgm:pt>
    <dgm:pt modelId="{D68EBA02-ACA0-4F8A-98B2-781622C962E2}" type="pres">
      <dgm:prSet presAssocID="{4836B9C6-22BF-4BBD-B250-756100107CAB}" presName="parentText" presStyleLbl="node1" presStyleIdx="5" presStyleCnt="8">
        <dgm:presLayoutVars>
          <dgm:chMax val="0"/>
          <dgm:bulletEnabled val="1"/>
        </dgm:presLayoutVars>
      </dgm:prSet>
      <dgm:spPr/>
    </dgm:pt>
    <dgm:pt modelId="{7367DE65-16F1-497F-AC3E-36004A2DA567}" type="pres">
      <dgm:prSet presAssocID="{C29BC5F8-B783-46DB-A239-F85F52FBBF97}" presName="spacer" presStyleCnt="0"/>
      <dgm:spPr/>
    </dgm:pt>
    <dgm:pt modelId="{3066D108-86C0-4A53-91E1-F80436F4B21E}" type="pres">
      <dgm:prSet presAssocID="{FEABEF0B-1555-4121-8B8D-97F76AB31C2B}" presName="parentText" presStyleLbl="node1" presStyleIdx="6" presStyleCnt="8">
        <dgm:presLayoutVars>
          <dgm:chMax val="0"/>
          <dgm:bulletEnabled val="1"/>
        </dgm:presLayoutVars>
      </dgm:prSet>
      <dgm:spPr/>
    </dgm:pt>
    <dgm:pt modelId="{CA73A6AE-A8D9-4229-B8AB-DADB63FFF635}" type="pres">
      <dgm:prSet presAssocID="{4765A3CF-1A5E-4EC8-ACE2-36A1BF2302BC}" presName="spacer" presStyleCnt="0"/>
      <dgm:spPr/>
    </dgm:pt>
    <dgm:pt modelId="{5D4AFB7E-86F7-4720-AC7E-91D3EA0B675E}" type="pres">
      <dgm:prSet presAssocID="{8B1A225C-E926-4966-A613-F11C9521D031}" presName="parentText" presStyleLbl="node1" presStyleIdx="7" presStyleCnt="8">
        <dgm:presLayoutVars>
          <dgm:chMax val="0"/>
          <dgm:bulletEnabled val="1"/>
        </dgm:presLayoutVars>
      </dgm:prSet>
      <dgm:spPr/>
    </dgm:pt>
  </dgm:ptLst>
  <dgm:cxnLst>
    <dgm:cxn modelId="{B1E52406-71D9-4812-8DCD-97320D50D6E1}" srcId="{C52BA5B1-E714-4612-B59F-EF72B763E716}" destId="{D650F590-748C-4310-A314-9D26063178A1}" srcOrd="4" destOrd="0" parTransId="{1153653F-5E6F-4F5C-AEFC-9401DB190890}" sibTransId="{766638D5-F69C-4125-B00F-FBF27DFC0216}"/>
    <dgm:cxn modelId="{639DD207-ECAF-48A8-A8A5-98DB56C866E1}" srcId="{C52BA5B1-E714-4612-B59F-EF72B763E716}" destId="{93BBD942-09F6-476D-AB14-A2966C4C98A7}" srcOrd="0" destOrd="0" parTransId="{58B684A5-3629-48F1-9935-8182FAF96207}" sibTransId="{116DD7B0-83B9-4E53-BA94-ED4E440E2BD6}"/>
    <dgm:cxn modelId="{CD5D3414-6C9D-4EFD-8986-0F9DDF7DA1B2}" srcId="{C52BA5B1-E714-4612-B59F-EF72B763E716}" destId="{FEABEF0B-1555-4121-8B8D-97F76AB31C2B}" srcOrd="6" destOrd="0" parTransId="{1C6BDDC2-79E4-450E-8479-BC20842C9A0B}" sibTransId="{4765A3CF-1A5E-4EC8-ACE2-36A1BF2302BC}"/>
    <dgm:cxn modelId="{268C1818-7FEC-4DCD-8318-87968A5D61E7}" type="presOf" srcId="{93BBD942-09F6-476D-AB14-A2966C4C98A7}" destId="{DA4764EC-9903-4151-B6F5-3F0C3CAC2AA7}" srcOrd="0" destOrd="0" presId="urn:microsoft.com/office/officeart/2005/8/layout/vList2"/>
    <dgm:cxn modelId="{E63D0A45-41E7-4CAF-B827-704C07B716F7}" srcId="{C52BA5B1-E714-4612-B59F-EF72B763E716}" destId="{9A59347B-8094-404F-82C5-F30D61F2F265}" srcOrd="1" destOrd="0" parTransId="{61FEB351-D48E-414E-B351-E340AC843B78}" sibTransId="{4053473D-0865-4A5A-AA41-CE0C6D09F2DD}"/>
    <dgm:cxn modelId="{B75E0549-734B-48A7-AD18-480D99B67D47}" type="presOf" srcId="{D650F590-748C-4310-A314-9D26063178A1}" destId="{7F537D45-32B8-4E03-BA80-0585CCE4278A}" srcOrd="0" destOrd="0" presId="urn:microsoft.com/office/officeart/2005/8/layout/vList2"/>
    <dgm:cxn modelId="{E4DBC472-51D9-4881-AEF1-8897A1AFF1D0}" srcId="{C52BA5B1-E714-4612-B59F-EF72B763E716}" destId="{8B1A225C-E926-4966-A613-F11C9521D031}" srcOrd="7" destOrd="0" parTransId="{D1CA2D24-5101-4ED4-BCD8-174829B6240A}" sibTransId="{6E77F6E7-B4A2-44F2-B056-D99D4754A989}"/>
    <dgm:cxn modelId="{DBD306B3-6B87-487F-B1CB-3C1F5B7CB172}" type="presOf" srcId="{9A59347B-8094-404F-82C5-F30D61F2F265}" destId="{EA9172C2-DC5B-4978-8B70-933F32AD2FB0}" srcOrd="0" destOrd="0" presId="urn:microsoft.com/office/officeart/2005/8/layout/vList2"/>
    <dgm:cxn modelId="{F81AF5B4-8A87-4CDC-B4FE-0CEE147755B6}" srcId="{C52BA5B1-E714-4612-B59F-EF72B763E716}" destId="{55DAFD9B-6BF7-46CF-90BF-E0A30B6AED22}" srcOrd="2" destOrd="0" parTransId="{5003AF8B-F2D7-43D6-9439-460C740E20F1}" sibTransId="{78394B2E-7CD5-4405-A55C-289E9BDCDBFA}"/>
    <dgm:cxn modelId="{2FB8DBD3-F32B-447D-8E3A-0BC6011790D0}" type="presOf" srcId="{8B1A225C-E926-4966-A613-F11C9521D031}" destId="{5D4AFB7E-86F7-4720-AC7E-91D3EA0B675E}" srcOrd="0" destOrd="0" presId="urn:microsoft.com/office/officeart/2005/8/layout/vList2"/>
    <dgm:cxn modelId="{632348D9-B2BF-4190-9692-84A902F10BF0}" srcId="{C52BA5B1-E714-4612-B59F-EF72B763E716}" destId="{651164B6-C160-4DBF-8799-CDD612607861}" srcOrd="3" destOrd="0" parTransId="{F0468A54-3B06-4E38-AC3A-E9AA3030C55E}" sibTransId="{47D388C9-55B6-447E-B355-6284E981A6D2}"/>
    <dgm:cxn modelId="{BCCCE9DA-4F1E-4C75-A6FF-1869EC6D2611}" srcId="{C52BA5B1-E714-4612-B59F-EF72B763E716}" destId="{4836B9C6-22BF-4BBD-B250-756100107CAB}" srcOrd="5" destOrd="0" parTransId="{050E787E-8BEC-49A7-9258-E4B62F5996DD}" sibTransId="{C29BC5F8-B783-46DB-A239-F85F52FBBF97}"/>
    <dgm:cxn modelId="{8B577CDB-D8AA-4B47-BCD8-8E665F42DDE1}" type="presOf" srcId="{4836B9C6-22BF-4BBD-B250-756100107CAB}" destId="{D68EBA02-ACA0-4F8A-98B2-781622C962E2}" srcOrd="0" destOrd="0" presId="urn:microsoft.com/office/officeart/2005/8/layout/vList2"/>
    <dgm:cxn modelId="{1B9EC2E3-5383-4207-A9E8-0422DAD84D4E}" type="presOf" srcId="{C52BA5B1-E714-4612-B59F-EF72B763E716}" destId="{49D3EFD5-BF8F-4442-9D2A-19B3EF681CFC}" srcOrd="0" destOrd="0" presId="urn:microsoft.com/office/officeart/2005/8/layout/vList2"/>
    <dgm:cxn modelId="{7C2F45E9-7215-43FC-A64A-85F895114464}" type="presOf" srcId="{55DAFD9B-6BF7-46CF-90BF-E0A30B6AED22}" destId="{AF76309B-B15D-46B3-971C-CBF8BD6B7E6A}" srcOrd="0" destOrd="0" presId="urn:microsoft.com/office/officeart/2005/8/layout/vList2"/>
    <dgm:cxn modelId="{7A602AEF-0CF8-4FF8-AAA3-4E7D563621CD}" type="presOf" srcId="{FEABEF0B-1555-4121-8B8D-97F76AB31C2B}" destId="{3066D108-86C0-4A53-91E1-F80436F4B21E}" srcOrd="0" destOrd="0" presId="urn:microsoft.com/office/officeart/2005/8/layout/vList2"/>
    <dgm:cxn modelId="{1DD5BAF2-8AF2-4A24-B955-72760C087BF6}" type="presOf" srcId="{651164B6-C160-4DBF-8799-CDD612607861}" destId="{E101EE7F-52B7-4492-B65B-A87A76FA9E84}" srcOrd="0" destOrd="0" presId="urn:microsoft.com/office/officeart/2005/8/layout/vList2"/>
    <dgm:cxn modelId="{09391F39-0315-4B87-AA4F-A70A047AE5C8}" type="presParOf" srcId="{49D3EFD5-BF8F-4442-9D2A-19B3EF681CFC}" destId="{DA4764EC-9903-4151-B6F5-3F0C3CAC2AA7}" srcOrd="0" destOrd="0" presId="urn:microsoft.com/office/officeart/2005/8/layout/vList2"/>
    <dgm:cxn modelId="{D0EF0714-077C-498D-88DF-F3F35FB9EB20}" type="presParOf" srcId="{49D3EFD5-BF8F-4442-9D2A-19B3EF681CFC}" destId="{56E5F1C4-2CD5-4C81-9CAE-7884C9CEA952}" srcOrd="1" destOrd="0" presId="urn:microsoft.com/office/officeart/2005/8/layout/vList2"/>
    <dgm:cxn modelId="{66CAFF1B-37B1-4553-B954-0F99754046F3}" type="presParOf" srcId="{49D3EFD5-BF8F-4442-9D2A-19B3EF681CFC}" destId="{EA9172C2-DC5B-4978-8B70-933F32AD2FB0}" srcOrd="2" destOrd="0" presId="urn:microsoft.com/office/officeart/2005/8/layout/vList2"/>
    <dgm:cxn modelId="{9D777803-7225-43D0-8148-BD5EE958F652}" type="presParOf" srcId="{49D3EFD5-BF8F-4442-9D2A-19B3EF681CFC}" destId="{4CC3C158-BD9B-4042-BB15-F688E1DC812F}" srcOrd="3" destOrd="0" presId="urn:microsoft.com/office/officeart/2005/8/layout/vList2"/>
    <dgm:cxn modelId="{A7576145-2D2B-482E-9102-1906A748090C}" type="presParOf" srcId="{49D3EFD5-BF8F-4442-9D2A-19B3EF681CFC}" destId="{AF76309B-B15D-46B3-971C-CBF8BD6B7E6A}" srcOrd="4" destOrd="0" presId="urn:microsoft.com/office/officeart/2005/8/layout/vList2"/>
    <dgm:cxn modelId="{E3E9F192-9F1F-40F6-85AF-944244B21636}" type="presParOf" srcId="{49D3EFD5-BF8F-4442-9D2A-19B3EF681CFC}" destId="{3B543113-B783-4D72-9A13-CC013A343B75}" srcOrd="5" destOrd="0" presId="urn:microsoft.com/office/officeart/2005/8/layout/vList2"/>
    <dgm:cxn modelId="{A63E8E20-EC0F-4B08-8665-D73E04021397}" type="presParOf" srcId="{49D3EFD5-BF8F-4442-9D2A-19B3EF681CFC}" destId="{E101EE7F-52B7-4492-B65B-A87A76FA9E84}" srcOrd="6" destOrd="0" presId="urn:microsoft.com/office/officeart/2005/8/layout/vList2"/>
    <dgm:cxn modelId="{83BB9DE6-9069-4136-9D90-20161380364D}" type="presParOf" srcId="{49D3EFD5-BF8F-4442-9D2A-19B3EF681CFC}" destId="{87170C1D-A117-40F5-B884-9FB459857B02}" srcOrd="7" destOrd="0" presId="urn:microsoft.com/office/officeart/2005/8/layout/vList2"/>
    <dgm:cxn modelId="{229B68A8-1AD0-4373-AE14-143162EBFB95}" type="presParOf" srcId="{49D3EFD5-BF8F-4442-9D2A-19B3EF681CFC}" destId="{7F537D45-32B8-4E03-BA80-0585CCE4278A}" srcOrd="8" destOrd="0" presId="urn:microsoft.com/office/officeart/2005/8/layout/vList2"/>
    <dgm:cxn modelId="{8077D7F2-FC3A-4234-9AAE-389D923532C5}" type="presParOf" srcId="{49D3EFD5-BF8F-4442-9D2A-19B3EF681CFC}" destId="{8C82CE1B-A357-4BFC-99BC-AA1EB1BE81EC}" srcOrd="9" destOrd="0" presId="urn:microsoft.com/office/officeart/2005/8/layout/vList2"/>
    <dgm:cxn modelId="{9EE42DBD-FB3C-4936-A276-949F1EC24312}" type="presParOf" srcId="{49D3EFD5-BF8F-4442-9D2A-19B3EF681CFC}" destId="{D68EBA02-ACA0-4F8A-98B2-781622C962E2}" srcOrd="10" destOrd="0" presId="urn:microsoft.com/office/officeart/2005/8/layout/vList2"/>
    <dgm:cxn modelId="{7A11F42C-2472-4737-90D9-8D257BD32AE8}" type="presParOf" srcId="{49D3EFD5-BF8F-4442-9D2A-19B3EF681CFC}" destId="{7367DE65-16F1-497F-AC3E-36004A2DA567}" srcOrd="11" destOrd="0" presId="urn:microsoft.com/office/officeart/2005/8/layout/vList2"/>
    <dgm:cxn modelId="{4DFF4C0E-EC4F-45AF-800D-49B1CFFA364A}" type="presParOf" srcId="{49D3EFD5-BF8F-4442-9D2A-19B3EF681CFC}" destId="{3066D108-86C0-4A53-91E1-F80436F4B21E}" srcOrd="12" destOrd="0" presId="urn:microsoft.com/office/officeart/2005/8/layout/vList2"/>
    <dgm:cxn modelId="{1EFF10A7-45F1-4D48-9539-55169B3B6028}" type="presParOf" srcId="{49D3EFD5-BF8F-4442-9D2A-19B3EF681CFC}" destId="{CA73A6AE-A8D9-4229-B8AB-DADB63FFF635}" srcOrd="13" destOrd="0" presId="urn:microsoft.com/office/officeart/2005/8/layout/vList2"/>
    <dgm:cxn modelId="{C1FC2C1F-DA7C-4BAA-86DD-CE249884D347}" type="presParOf" srcId="{49D3EFD5-BF8F-4442-9D2A-19B3EF681CFC}" destId="{5D4AFB7E-86F7-4720-AC7E-91D3EA0B675E}" srcOrd="1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803C6D-6BE3-4FF8-A7ED-203EABB333BB}"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US"/>
        </a:p>
      </dgm:t>
    </dgm:pt>
    <dgm:pt modelId="{A087D901-AA20-4B86-92C1-F1F7B887BC6C}">
      <dgm:prSet phldr="0"/>
      <dgm:spPr/>
      <dgm:t>
        <a:bodyPr/>
        <a:lstStyle/>
        <a:p>
          <a:r>
            <a:rPr lang="en-US">
              <a:solidFill>
                <a:schemeClr val="bg1"/>
              </a:solidFill>
              <a:latin typeface="Calibri"/>
              <a:cs typeface="Calibri"/>
            </a:rPr>
            <a:t>Involved in Crime </a:t>
          </a:r>
          <a:endParaRPr lang="en-US">
            <a:solidFill>
              <a:schemeClr val="bg1"/>
            </a:solidFill>
          </a:endParaRPr>
        </a:p>
      </dgm:t>
    </dgm:pt>
    <dgm:pt modelId="{DC9CA502-FEC8-4260-A71E-4307BB157E78}" type="parTrans" cxnId="{C01E0B54-CA74-47F7-A970-F6DCFCFC39F8}">
      <dgm:prSet/>
      <dgm:spPr/>
      <dgm:t>
        <a:bodyPr/>
        <a:lstStyle/>
        <a:p>
          <a:endParaRPr lang="en-GB"/>
        </a:p>
      </dgm:t>
    </dgm:pt>
    <dgm:pt modelId="{4198272C-06BF-45B0-988C-5F6A4517FA8B}" type="sibTrans" cxnId="{C01E0B54-CA74-47F7-A970-F6DCFCFC39F8}">
      <dgm:prSet/>
      <dgm:spPr/>
      <dgm:t>
        <a:bodyPr/>
        <a:lstStyle/>
        <a:p>
          <a:endParaRPr lang="en-US"/>
        </a:p>
      </dgm:t>
    </dgm:pt>
    <dgm:pt modelId="{53E9AC69-F5A3-4D0C-B052-6F704B821786}">
      <dgm:prSet phldr="0"/>
      <dgm:spPr/>
      <dgm:t>
        <a:bodyPr/>
        <a:lstStyle/>
        <a:p>
          <a:pPr rtl="0"/>
          <a:r>
            <a:rPr lang="en-US">
              <a:solidFill>
                <a:schemeClr val="bg1"/>
              </a:solidFill>
              <a:latin typeface="Calibri"/>
              <a:cs typeface="Calibri"/>
            </a:rPr>
            <a:t>Young</a:t>
          </a:r>
        </a:p>
      </dgm:t>
    </dgm:pt>
    <dgm:pt modelId="{20547893-F132-4CE7-BC4E-5BEC112C28D9}" type="parTrans" cxnId="{532DD4A6-A5E3-42D5-B4BC-DBE2CE79D405}">
      <dgm:prSet/>
      <dgm:spPr/>
      <dgm:t>
        <a:bodyPr/>
        <a:lstStyle/>
        <a:p>
          <a:endParaRPr lang="en-GB"/>
        </a:p>
      </dgm:t>
    </dgm:pt>
    <dgm:pt modelId="{B24405AD-C8B3-4CAF-BB78-A47ED1AA69C9}" type="sibTrans" cxnId="{532DD4A6-A5E3-42D5-B4BC-DBE2CE79D405}">
      <dgm:prSet/>
      <dgm:spPr/>
      <dgm:t>
        <a:bodyPr/>
        <a:lstStyle/>
        <a:p>
          <a:endParaRPr lang="en-US"/>
        </a:p>
      </dgm:t>
    </dgm:pt>
    <dgm:pt modelId="{2FFC1319-E0EA-4ACA-B681-77EF975CC5AC}">
      <dgm:prSet phldr="0"/>
      <dgm:spPr/>
      <dgm:t>
        <a:bodyPr/>
        <a:lstStyle/>
        <a:p>
          <a:r>
            <a:rPr lang="en-US">
              <a:solidFill>
                <a:schemeClr val="bg1"/>
              </a:solidFill>
              <a:latin typeface="Calibri"/>
              <a:cs typeface="Calibri"/>
            </a:rPr>
            <a:t>Care Leavers</a:t>
          </a:r>
        </a:p>
      </dgm:t>
    </dgm:pt>
    <dgm:pt modelId="{C55AC67F-9597-4CC9-B434-9FA2ECEEFEFE}" type="parTrans" cxnId="{F531C867-E382-4BE8-9DBD-283DED799FEA}">
      <dgm:prSet/>
      <dgm:spPr/>
      <dgm:t>
        <a:bodyPr/>
        <a:lstStyle/>
        <a:p>
          <a:endParaRPr lang="en-GB"/>
        </a:p>
      </dgm:t>
    </dgm:pt>
    <dgm:pt modelId="{2714279A-6C4D-476C-A50B-A60A483612A9}" type="sibTrans" cxnId="{F531C867-E382-4BE8-9DBD-283DED799FEA}">
      <dgm:prSet/>
      <dgm:spPr/>
      <dgm:t>
        <a:bodyPr/>
        <a:lstStyle/>
        <a:p>
          <a:endParaRPr lang="en-US"/>
        </a:p>
      </dgm:t>
    </dgm:pt>
    <dgm:pt modelId="{11326049-50F7-4380-80E4-1B23CC79CA66}">
      <dgm:prSet phldr="0"/>
      <dgm:spPr/>
      <dgm:t>
        <a:bodyPr/>
        <a:lstStyle/>
        <a:p>
          <a:r>
            <a:rPr lang="en-US">
              <a:solidFill>
                <a:schemeClr val="bg1"/>
              </a:solidFill>
              <a:latin typeface="Calibri"/>
              <a:cs typeface="Calibri"/>
            </a:rPr>
            <a:t>Physical or Mental illness</a:t>
          </a:r>
        </a:p>
      </dgm:t>
    </dgm:pt>
    <dgm:pt modelId="{132730A3-896F-468C-AA74-DA567B6F1DBC}" type="parTrans" cxnId="{AB843EAA-5CFA-49FC-9C3C-B23B28B08249}">
      <dgm:prSet/>
      <dgm:spPr/>
      <dgm:t>
        <a:bodyPr/>
        <a:lstStyle/>
        <a:p>
          <a:endParaRPr lang="en-GB"/>
        </a:p>
      </dgm:t>
    </dgm:pt>
    <dgm:pt modelId="{EA590D08-0CE9-4CC0-86FB-5AC428C05E8F}" type="sibTrans" cxnId="{AB843EAA-5CFA-49FC-9C3C-B23B28B08249}">
      <dgm:prSet/>
      <dgm:spPr/>
      <dgm:t>
        <a:bodyPr/>
        <a:lstStyle/>
        <a:p>
          <a:endParaRPr lang="en-US"/>
        </a:p>
      </dgm:t>
    </dgm:pt>
    <dgm:pt modelId="{1DD48D01-786A-48F3-A4BF-12D7C317F201}">
      <dgm:prSet phldr="0"/>
      <dgm:spPr/>
      <dgm:t>
        <a:bodyPr/>
        <a:lstStyle/>
        <a:p>
          <a:r>
            <a:rPr lang="en-US">
              <a:solidFill>
                <a:schemeClr val="bg1"/>
              </a:solidFill>
              <a:latin typeface="Calibri"/>
              <a:cs typeface="Calibri"/>
            </a:rPr>
            <a:t>Learning Disability / Difficulty</a:t>
          </a:r>
        </a:p>
      </dgm:t>
    </dgm:pt>
    <dgm:pt modelId="{129A67BB-0B0E-4E62-A038-B530F2A12625}" type="parTrans" cxnId="{1C31D95E-5D97-4697-9E3C-283C9F01CC7D}">
      <dgm:prSet/>
      <dgm:spPr/>
      <dgm:t>
        <a:bodyPr/>
        <a:lstStyle/>
        <a:p>
          <a:endParaRPr lang="en-GB"/>
        </a:p>
      </dgm:t>
    </dgm:pt>
    <dgm:pt modelId="{4FE42ACB-59BF-42B6-908D-88AD3E879AC9}" type="sibTrans" cxnId="{1C31D95E-5D97-4697-9E3C-283C9F01CC7D}">
      <dgm:prSet/>
      <dgm:spPr/>
      <dgm:t>
        <a:bodyPr/>
        <a:lstStyle/>
        <a:p>
          <a:endParaRPr lang="en-US"/>
        </a:p>
      </dgm:t>
    </dgm:pt>
    <dgm:pt modelId="{C5F4FDA2-357E-4CE1-98A6-729E0C9038BE}">
      <dgm:prSet phldr="0"/>
      <dgm:spPr/>
      <dgm:t>
        <a:bodyPr/>
        <a:lstStyle/>
        <a:p>
          <a:r>
            <a:rPr lang="en-US">
              <a:solidFill>
                <a:schemeClr val="bg1"/>
              </a:solidFill>
              <a:latin typeface="Calibri"/>
              <a:cs typeface="Calibri"/>
            </a:rPr>
            <a:t>Addictions</a:t>
          </a:r>
        </a:p>
      </dgm:t>
    </dgm:pt>
    <dgm:pt modelId="{BC93F866-6F32-419A-92E2-05E9C0A8CB96}" type="parTrans" cxnId="{B5CAA0EC-3794-4E02-B5EC-0611B80D32AB}">
      <dgm:prSet/>
      <dgm:spPr/>
      <dgm:t>
        <a:bodyPr/>
        <a:lstStyle/>
        <a:p>
          <a:endParaRPr lang="en-GB"/>
        </a:p>
      </dgm:t>
    </dgm:pt>
    <dgm:pt modelId="{2B019664-E32F-4D95-8A91-A23F2CC169E9}" type="sibTrans" cxnId="{B5CAA0EC-3794-4E02-B5EC-0611B80D32AB}">
      <dgm:prSet/>
      <dgm:spPr/>
      <dgm:t>
        <a:bodyPr/>
        <a:lstStyle/>
        <a:p>
          <a:endParaRPr lang="en-US"/>
        </a:p>
      </dgm:t>
    </dgm:pt>
    <dgm:pt modelId="{75C1DF80-36DA-4CE8-B0F9-4CEE0AAB2D1C}">
      <dgm:prSet phldr="0"/>
      <dgm:spPr/>
      <dgm:t>
        <a:bodyPr/>
        <a:lstStyle/>
        <a:p>
          <a:r>
            <a:rPr lang="en-US">
              <a:solidFill>
                <a:schemeClr val="bg1"/>
              </a:solidFill>
              <a:latin typeface="Calibri"/>
              <a:cs typeface="Calibri"/>
            </a:rPr>
            <a:t>Poverty</a:t>
          </a:r>
        </a:p>
      </dgm:t>
    </dgm:pt>
    <dgm:pt modelId="{C8582660-1EEA-4BFF-8EBA-81DCECCB82D7}" type="parTrans" cxnId="{706993AD-CC0F-45F3-8910-AA350BAA413D}">
      <dgm:prSet/>
      <dgm:spPr/>
      <dgm:t>
        <a:bodyPr/>
        <a:lstStyle/>
        <a:p>
          <a:endParaRPr lang="en-GB"/>
        </a:p>
      </dgm:t>
    </dgm:pt>
    <dgm:pt modelId="{79B8AFFE-CCC7-4E4D-A1AA-B443AD689D6C}" type="sibTrans" cxnId="{706993AD-CC0F-45F3-8910-AA350BAA413D}">
      <dgm:prSet/>
      <dgm:spPr/>
      <dgm:t>
        <a:bodyPr/>
        <a:lstStyle/>
        <a:p>
          <a:endParaRPr lang="en-US"/>
        </a:p>
      </dgm:t>
    </dgm:pt>
    <dgm:pt modelId="{CD1CAAE2-56EF-422E-9631-A76D2D297D02}">
      <dgm:prSet phldr="0"/>
      <dgm:spPr/>
      <dgm:t>
        <a:bodyPr/>
        <a:lstStyle/>
        <a:p>
          <a:r>
            <a:rPr lang="en-US">
              <a:solidFill>
                <a:schemeClr val="bg1"/>
              </a:solidFill>
              <a:latin typeface="Calibri"/>
              <a:cs typeface="Calibri"/>
            </a:rPr>
            <a:t>Unemployed</a:t>
          </a:r>
        </a:p>
      </dgm:t>
    </dgm:pt>
    <dgm:pt modelId="{71464930-E09C-42C3-98DF-7765D2F48CAF}" type="parTrans" cxnId="{BC8D2A71-6C17-45D5-B9A5-BE7F974A1398}">
      <dgm:prSet/>
      <dgm:spPr/>
      <dgm:t>
        <a:bodyPr/>
        <a:lstStyle/>
        <a:p>
          <a:endParaRPr lang="en-GB"/>
        </a:p>
      </dgm:t>
    </dgm:pt>
    <dgm:pt modelId="{8CB5DE10-167E-49A1-BF48-52EB9FFE4074}" type="sibTrans" cxnId="{BC8D2A71-6C17-45D5-B9A5-BE7F974A1398}">
      <dgm:prSet/>
      <dgm:spPr/>
      <dgm:t>
        <a:bodyPr/>
        <a:lstStyle/>
        <a:p>
          <a:endParaRPr lang="en-US"/>
        </a:p>
      </dgm:t>
    </dgm:pt>
    <dgm:pt modelId="{AD38D5AD-1DAC-478E-A516-73FF71FC87E3}">
      <dgm:prSet phldr="0"/>
      <dgm:spPr/>
      <dgm:t>
        <a:bodyPr/>
        <a:lstStyle/>
        <a:p>
          <a:r>
            <a:rPr lang="en-US">
              <a:solidFill>
                <a:schemeClr val="bg1"/>
              </a:solidFill>
              <a:latin typeface="Calibri"/>
              <a:cs typeface="Calibri"/>
            </a:rPr>
            <a:t>Lack of support networks</a:t>
          </a:r>
        </a:p>
      </dgm:t>
    </dgm:pt>
    <dgm:pt modelId="{8F2914DF-19F7-4B83-8589-2F79DD52D1F6}" type="parTrans" cxnId="{DE8504D5-2361-432A-881D-B33CB2B17EEC}">
      <dgm:prSet/>
      <dgm:spPr/>
      <dgm:t>
        <a:bodyPr/>
        <a:lstStyle/>
        <a:p>
          <a:endParaRPr lang="en-GB"/>
        </a:p>
      </dgm:t>
    </dgm:pt>
    <dgm:pt modelId="{13AF44B8-040E-4712-ACF6-37E5384BA2C2}" type="sibTrans" cxnId="{DE8504D5-2361-432A-881D-B33CB2B17EEC}">
      <dgm:prSet/>
      <dgm:spPr/>
      <dgm:t>
        <a:bodyPr/>
        <a:lstStyle/>
        <a:p>
          <a:endParaRPr lang="en-US"/>
        </a:p>
      </dgm:t>
    </dgm:pt>
    <dgm:pt modelId="{724C242E-3B6B-4CF6-92AC-F2EFE416F577}" type="pres">
      <dgm:prSet presAssocID="{95803C6D-6BE3-4FF8-A7ED-203EABB333BB}" presName="cycle" presStyleCnt="0">
        <dgm:presLayoutVars>
          <dgm:dir/>
          <dgm:resizeHandles val="exact"/>
        </dgm:presLayoutVars>
      </dgm:prSet>
      <dgm:spPr/>
    </dgm:pt>
    <dgm:pt modelId="{EA05D040-5028-4913-82CB-151752071DF2}" type="pres">
      <dgm:prSet presAssocID="{53E9AC69-F5A3-4D0C-B052-6F704B821786}" presName="node" presStyleLbl="node1" presStyleIdx="0" presStyleCnt="9">
        <dgm:presLayoutVars>
          <dgm:bulletEnabled val="1"/>
        </dgm:presLayoutVars>
      </dgm:prSet>
      <dgm:spPr>
        <a:solidFill>
          <a:srgbClr val="E031C3"/>
        </a:solidFill>
      </dgm:spPr>
    </dgm:pt>
    <dgm:pt modelId="{2B3C06DD-C330-44A7-8F67-0077EA1C78B6}" type="pres">
      <dgm:prSet presAssocID="{B24405AD-C8B3-4CAF-BB78-A47ED1AA69C9}" presName="sibTrans" presStyleLbl="sibTrans2D1" presStyleIdx="0" presStyleCnt="9"/>
      <dgm:spPr>
        <a:solidFill>
          <a:srgbClr val="E031C3"/>
        </a:solidFill>
      </dgm:spPr>
    </dgm:pt>
    <dgm:pt modelId="{D7E39268-BCC1-4D9D-931B-FF025011F110}" type="pres">
      <dgm:prSet presAssocID="{B24405AD-C8B3-4CAF-BB78-A47ED1AA69C9}" presName="connectorText" presStyleLbl="sibTrans2D1" presStyleIdx="0" presStyleCnt="9"/>
      <dgm:spPr/>
    </dgm:pt>
    <dgm:pt modelId="{108D98A3-E2B5-465C-9EF0-54E44BEE8A7D}" type="pres">
      <dgm:prSet presAssocID="{2FFC1319-E0EA-4ACA-B681-77EF975CC5AC}" presName="node" presStyleLbl="node1" presStyleIdx="1" presStyleCnt="9">
        <dgm:presLayoutVars>
          <dgm:bulletEnabled val="1"/>
        </dgm:presLayoutVars>
      </dgm:prSet>
      <dgm:spPr/>
    </dgm:pt>
    <dgm:pt modelId="{816452C5-4090-4BE0-A645-D1D910C5127D}" type="pres">
      <dgm:prSet presAssocID="{2714279A-6C4D-476C-A50B-A60A483612A9}" presName="sibTrans" presStyleLbl="sibTrans2D1" presStyleIdx="1" presStyleCnt="9"/>
      <dgm:spPr/>
    </dgm:pt>
    <dgm:pt modelId="{98DC0A99-D6A3-4E4C-B9A1-83242AA1E643}" type="pres">
      <dgm:prSet presAssocID="{2714279A-6C4D-476C-A50B-A60A483612A9}" presName="connectorText" presStyleLbl="sibTrans2D1" presStyleIdx="1" presStyleCnt="9"/>
      <dgm:spPr/>
    </dgm:pt>
    <dgm:pt modelId="{4D46A4A0-2925-45A8-9355-35F28E373094}" type="pres">
      <dgm:prSet presAssocID="{11326049-50F7-4380-80E4-1B23CC79CA66}" presName="node" presStyleLbl="node1" presStyleIdx="2" presStyleCnt="9">
        <dgm:presLayoutVars>
          <dgm:bulletEnabled val="1"/>
        </dgm:presLayoutVars>
      </dgm:prSet>
      <dgm:spPr>
        <a:solidFill>
          <a:schemeClr val="bg1">
            <a:lumMod val="75000"/>
          </a:schemeClr>
        </a:solidFill>
      </dgm:spPr>
    </dgm:pt>
    <dgm:pt modelId="{FFCEE146-8836-44A4-8486-4F8F2B36DCA8}" type="pres">
      <dgm:prSet presAssocID="{EA590D08-0CE9-4CC0-86FB-5AC428C05E8F}" presName="sibTrans" presStyleLbl="sibTrans2D1" presStyleIdx="2" presStyleCnt="9"/>
      <dgm:spPr>
        <a:solidFill>
          <a:schemeClr val="bg1">
            <a:lumMod val="75000"/>
          </a:schemeClr>
        </a:solidFill>
      </dgm:spPr>
    </dgm:pt>
    <dgm:pt modelId="{82E68415-FFD7-43F4-B3F0-D74E3A87698E}" type="pres">
      <dgm:prSet presAssocID="{EA590D08-0CE9-4CC0-86FB-5AC428C05E8F}" presName="connectorText" presStyleLbl="sibTrans2D1" presStyleIdx="2" presStyleCnt="9"/>
      <dgm:spPr/>
    </dgm:pt>
    <dgm:pt modelId="{8B71B9C1-4EED-420E-8FB1-D2326BF52457}" type="pres">
      <dgm:prSet presAssocID="{1DD48D01-786A-48F3-A4BF-12D7C317F201}" presName="node" presStyleLbl="node1" presStyleIdx="3" presStyleCnt="9">
        <dgm:presLayoutVars>
          <dgm:bulletEnabled val="1"/>
        </dgm:presLayoutVars>
      </dgm:prSet>
      <dgm:spPr>
        <a:solidFill>
          <a:srgbClr val="31E03D"/>
        </a:solidFill>
      </dgm:spPr>
    </dgm:pt>
    <dgm:pt modelId="{D9E7C68A-F6EF-45AB-AA72-5DF1D99F3995}" type="pres">
      <dgm:prSet presAssocID="{4FE42ACB-59BF-42B6-908D-88AD3E879AC9}" presName="sibTrans" presStyleLbl="sibTrans2D1" presStyleIdx="3" presStyleCnt="9"/>
      <dgm:spPr>
        <a:solidFill>
          <a:srgbClr val="31E03D"/>
        </a:solidFill>
      </dgm:spPr>
    </dgm:pt>
    <dgm:pt modelId="{5AA39D2C-2C2D-4FBA-B6AB-1F78459EB51C}" type="pres">
      <dgm:prSet presAssocID="{4FE42ACB-59BF-42B6-908D-88AD3E879AC9}" presName="connectorText" presStyleLbl="sibTrans2D1" presStyleIdx="3" presStyleCnt="9"/>
      <dgm:spPr/>
    </dgm:pt>
    <dgm:pt modelId="{034154B7-F281-4826-A85B-A4BF3A1CBDF9}" type="pres">
      <dgm:prSet presAssocID="{C5F4FDA2-357E-4CE1-98A6-729E0C9038BE}" presName="node" presStyleLbl="node1" presStyleIdx="4" presStyleCnt="9">
        <dgm:presLayoutVars>
          <dgm:bulletEnabled val="1"/>
        </dgm:presLayoutVars>
      </dgm:prSet>
      <dgm:spPr/>
    </dgm:pt>
    <dgm:pt modelId="{AC86F610-A346-4F95-9A06-3EAB78CCF3CF}" type="pres">
      <dgm:prSet presAssocID="{2B019664-E32F-4D95-8A91-A23F2CC169E9}" presName="sibTrans" presStyleLbl="sibTrans2D1" presStyleIdx="4" presStyleCnt="9"/>
      <dgm:spPr/>
    </dgm:pt>
    <dgm:pt modelId="{6C017A90-82E3-4D4F-9118-6A68E0581BFA}" type="pres">
      <dgm:prSet presAssocID="{2B019664-E32F-4D95-8A91-A23F2CC169E9}" presName="connectorText" presStyleLbl="sibTrans2D1" presStyleIdx="4" presStyleCnt="9"/>
      <dgm:spPr/>
    </dgm:pt>
    <dgm:pt modelId="{72B1E65A-4B17-4460-A642-DF4B12673765}" type="pres">
      <dgm:prSet presAssocID="{75C1DF80-36DA-4CE8-B0F9-4CEE0AAB2D1C}" presName="node" presStyleLbl="node1" presStyleIdx="5" presStyleCnt="9">
        <dgm:presLayoutVars>
          <dgm:bulletEnabled val="1"/>
        </dgm:presLayoutVars>
      </dgm:prSet>
      <dgm:spPr/>
    </dgm:pt>
    <dgm:pt modelId="{9CE7746F-224F-47D0-AF8E-53F2F50DD43D}" type="pres">
      <dgm:prSet presAssocID="{79B8AFFE-CCC7-4E4D-A1AA-B443AD689D6C}" presName="sibTrans" presStyleLbl="sibTrans2D1" presStyleIdx="5" presStyleCnt="9"/>
      <dgm:spPr/>
    </dgm:pt>
    <dgm:pt modelId="{990DECB4-6F0C-47BF-A712-11AF1B0E008B}" type="pres">
      <dgm:prSet presAssocID="{79B8AFFE-CCC7-4E4D-A1AA-B443AD689D6C}" presName="connectorText" presStyleLbl="sibTrans2D1" presStyleIdx="5" presStyleCnt="9"/>
      <dgm:spPr/>
    </dgm:pt>
    <dgm:pt modelId="{B1E33DBA-08AE-4323-9E85-07F02232C17A}" type="pres">
      <dgm:prSet presAssocID="{CD1CAAE2-56EF-422E-9631-A76D2D297D02}" presName="node" presStyleLbl="node1" presStyleIdx="6" presStyleCnt="9">
        <dgm:presLayoutVars>
          <dgm:bulletEnabled val="1"/>
        </dgm:presLayoutVars>
      </dgm:prSet>
      <dgm:spPr>
        <a:solidFill>
          <a:srgbClr val="BC60CC"/>
        </a:solidFill>
      </dgm:spPr>
    </dgm:pt>
    <dgm:pt modelId="{F85FF527-8FE3-4D2D-BBDD-C47FFF10CEBB}" type="pres">
      <dgm:prSet presAssocID="{8CB5DE10-167E-49A1-BF48-52EB9FFE4074}" presName="sibTrans" presStyleLbl="sibTrans2D1" presStyleIdx="6" presStyleCnt="9"/>
      <dgm:spPr>
        <a:solidFill>
          <a:srgbClr val="BC60CC"/>
        </a:solidFill>
      </dgm:spPr>
    </dgm:pt>
    <dgm:pt modelId="{B12697A7-6B49-4A9D-ABB4-E9B8AB294DFE}" type="pres">
      <dgm:prSet presAssocID="{8CB5DE10-167E-49A1-BF48-52EB9FFE4074}" presName="connectorText" presStyleLbl="sibTrans2D1" presStyleIdx="6" presStyleCnt="9"/>
      <dgm:spPr/>
    </dgm:pt>
    <dgm:pt modelId="{60D8FC1F-185E-4354-9D39-645F55C91D74}" type="pres">
      <dgm:prSet presAssocID="{AD38D5AD-1DAC-478E-A516-73FF71FC87E3}" presName="node" presStyleLbl="node1" presStyleIdx="7" presStyleCnt="9">
        <dgm:presLayoutVars>
          <dgm:bulletEnabled val="1"/>
        </dgm:presLayoutVars>
      </dgm:prSet>
      <dgm:spPr>
        <a:solidFill>
          <a:srgbClr val="FFC000"/>
        </a:solidFill>
      </dgm:spPr>
    </dgm:pt>
    <dgm:pt modelId="{6FE91444-17FE-48D3-B3DD-F273C67CEFD8}" type="pres">
      <dgm:prSet presAssocID="{13AF44B8-040E-4712-ACF6-37E5384BA2C2}" presName="sibTrans" presStyleLbl="sibTrans2D1" presStyleIdx="7" presStyleCnt="9"/>
      <dgm:spPr>
        <a:solidFill>
          <a:srgbClr val="FFC000"/>
        </a:solidFill>
      </dgm:spPr>
    </dgm:pt>
    <dgm:pt modelId="{0F59DB77-2F0E-4838-B8E6-B86756DB6AE9}" type="pres">
      <dgm:prSet presAssocID="{13AF44B8-040E-4712-ACF6-37E5384BA2C2}" presName="connectorText" presStyleLbl="sibTrans2D1" presStyleIdx="7" presStyleCnt="9"/>
      <dgm:spPr/>
    </dgm:pt>
    <dgm:pt modelId="{AD547F69-B39E-4576-BE30-31D74F60AE43}" type="pres">
      <dgm:prSet presAssocID="{A087D901-AA20-4B86-92C1-F1F7B887BC6C}" presName="node" presStyleLbl="node1" presStyleIdx="8" presStyleCnt="9">
        <dgm:presLayoutVars>
          <dgm:bulletEnabled val="1"/>
        </dgm:presLayoutVars>
      </dgm:prSet>
      <dgm:spPr>
        <a:solidFill>
          <a:srgbClr val="92D050"/>
        </a:solidFill>
      </dgm:spPr>
    </dgm:pt>
    <dgm:pt modelId="{ED7EAD1C-D4C6-4D35-B7EA-AA038837A8F3}" type="pres">
      <dgm:prSet presAssocID="{4198272C-06BF-45B0-988C-5F6A4517FA8B}" presName="sibTrans" presStyleLbl="sibTrans2D1" presStyleIdx="8" presStyleCnt="9"/>
      <dgm:spPr>
        <a:solidFill>
          <a:srgbClr val="92D050"/>
        </a:solidFill>
      </dgm:spPr>
    </dgm:pt>
    <dgm:pt modelId="{07E449BB-6CA4-4013-AB8B-E06E25DE6168}" type="pres">
      <dgm:prSet presAssocID="{4198272C-06BF-45B0-988C-5F6A4517FA8B}" presName="connectorText" presStyleLbl="sibTrans2D1" presStyleIdx="8" presStyleCnt="9"/>
      <dgm:spPr/>
    </dgm:pt>
  </dgm:ptLst>
  <dgm:cxnLst>
    <dgm:cxn modelId="{6C155D04-7568-4025-ABDE-84B2BD49F6A6}" type="presOf" srcId="{8CB5DE10-167E-49A1-BF48-52EB9FFE4074}" destId="{B12697A7-6B49-4A9D-ABB4-E9B8AB294DFE}" srcOrd="1" destOrd="0" presId="urn:microsoft.com/office/officeart/2005/8/layout/cycle2"/>
    <dgm:cxn modelId="{A810660B-A99C-405C-B8D7-D8A36053766A}" type="presOf" srcId="{2B019664-E32F-4D95-8A91-A23F2CC169E9}" destId="{6C017A90-82E3-4D4F-9118-6A68E0581BFA}" srcOrd="1" destOrd="0" presId="urn:microsoft.com/office/officeart/2005/8/layout/cycle2"/>
    <dgm:cxn modelId="{036D2D12-5499-4ACC-83D5-C2986D702E6D}" type="presOf" srcId="{B24405AD-C8B3-4CAF-BB78-A47ED1AA69C9}" destId="{D7E39268-BCC1-4D9D-931B-FF025011F110}" srcOrd="1" destOrd="0" presId="urn:microsoft.com/office/officeart/2005/8/layout/cycle2"/>
    <dgm:cxn modelId="{2DDD9B1F-961B-4506-A676-9799A2495FAC}" type="presOf" srcId="{4FE42ACB-59BF-42B6-908D-88AD3E879AC9}" destId="{5AA39D2C-2C2D-4FBA-B6AB-1F78459EB51C}" srcOrd="1" destOrd="0" presId="urn:microsoft.com/office/officeart/2005/8/layout/cycle2"/>
    <dgm:cxn modelId="{2DBEBC27-4742-4A69-92AB-B198A4B89CDB}" type="presOf" srcId="{AD38D5AD-1DAC-478E-A516-73FF71FC87E3}" destId="{60D8FC1F-185E-4354-9D39-645F55C91D74}" srcOrd="0" destOrd="0" presId="urn:microsoft.com/office/officeart/2005/8/layout/cycle2"/>
    <dgm:cxn modelId="{3608102B-5689-49F6-9D51-77292BB636E4}" type="presOf" srcId="{2714279A-6C4D-476C-A50B-A60A483612A9}" destId="{98DC0A99-D6A3-4E4C-B9A1-83242AA1E643}" srcOrd="1" destOrd="0" presId="urn:microsoft.com/office/officeart/2005/8/layout/cycle2"/>
    <dgm:cxn modelId="{A694BD39-B050-42E3-8DFF-97EA2109D186}" type="presOf" srcId="{4198272C-06BF-45B0-988C-5F6A4517FA8B}" destId="{ED7EAD1C-D4C6-4D35-B7EA-AA038837A8F3}" srcOrd="0" destOrd="0" presId="urn:microsoft.com/office/officeart/2005/8/layout/cycle2"/>
    <dgm:cxn modelId="{3CE7165D-A802-4805-9BB3-14DF750CBCAD}" type="presOf" srcId="{13AF44B8-040E-4712-ACF6-37E5384BA2C2}" destId="{0F59DB77-2F0E-4838-B8E6-B86756DB6AE9}" srcOrd="1" destOrd="0" presId="urn:microsoft.com/office/officeart/2005/8/layout/cycle2"/>
    <dgm:cxn modelId="{1C31D95E-5D97-4697-9E3C-283C9F01CC7D}" srcId="{95803C6D-6BE3-4FF8-A7ED-203EABB333BB}" destId="{1DD48D01-786A-48F3-A4BF-12D7C317F201}" srcOrd="3" destOrd="0" parTransId="{129A67BB-0B0E-4E62-A038-B530F2A12625}" sibTransId="{4FE42ACB-59BF-42B6-908D-88AD3E879AC9}"/>
    <dgm:cxn modelId="{038B265F-E7C3-44CF-9AAF-0DCC2D919159}" type="presOf" srcId="{11326049-50F7-4380-80E4-1B23CC79CA66}" destId="{4D46A4A0-2925-45A8-9355-35F28E373094}" srcOrd="0" destOrd="0" presId="urn:microsoft.com/office/officeart/2005/8/layout/cycle2"/>
    <dgm:cxn modelId="{FFBD295F-5DAA-4961-BB96-EA32391997EB}" type="presOf" srcId="{8CB5DE10-167E-49A1-BF48-52EB9FFE4074}" destId="{F85FF527-8FE3-4D2D-BBDD-C47FFF10CEBB}" srcOrd="0" destOrd="0" presId="urn:microsoft.com/office/officeart/2005/8/layout/cycle2"/>
    <dgm:cxn modelId="{4D777741-96C4-429D-883A-8E7333646594}" type="presOf" srcId="{95803C6D-6BE3-4FF8-A7ED-203EABB333BB}" destId="{724C242E-3B6B-4CF6-92AC-F2EFE416F577}" srcOrd="0" destOrd="0" presId="urn:microsoft.com/office/officeart/2005/8/layout/cycle2"/>
    <dgm:cxn modelId="{F531C867-E382-4BE8-9DBD-283DED799FEA}" srcId="{95803C6D-6BE3-4FF8-A7ED-203EABB333BB}" destId="{2FFC1319-E0EA-4ACA-B681-77EF975CC5AC}" srcOrd="1" destOrd="0" parTransId="{C55AC67F-9597-4CC9-B434-9FA2ECEEFEFE}" sibTransId="{2714279A-6C4D-476C-A50B-A60A483612A9}"/>
    <dgm:cxn modelId="{15175B69-2180-4710-B610-DF83BBB14428}" type="presOf" srcId="{79B8AFFE-CCC7-4E4D-A1AA-B443AD689D6C}" destId="{990DECB4-6F0C-47BF-A712-11AF1B0E008B}" srcOrd="1" destOrd="0" presId="urn:microsoft.com/office/officeart/2005/8/layout/cycle2"/>
    <dgm:cxn modelId="{9BA2D269-00BD-47B0-977B-717E626CCAD7}" type="presOf" srcId="{4198272C-06BF-45B0-988C-5F6A4517FA8B}" destId="{07E449BB-6CA4-4013-AB8B-E06E25DE6168}" srcOrd="1" destOrd="0" presId="urn:microsoft.com/office/officeart/2005/8/layout/cycle2"/>
    <dgm:cxn modelId="{BC8D2A71-6C17-45D5-B9A5-BE7F974A1398}" srcId="{95803C6D-6BE3-4FF8-A7ED-203EABB333BB}" destId="{CD1CAAE2-56EF-422E-9631-A76D2D297D02}" srcOrd="6" destOrd="0" parTransId="{71464930-E09C-42C3-98DF-7765D2F48CAF}" sibTransId="{8CB5DE10-167E-49A1-BF48-52EB9FFE4074}"/>
    <dgm:cxn modelId="{C01E0B54-CA74-47F7-A970-F6DCFCFC39F8}" srcId="{95803C6D-6BE3-4FF8-A7ED-203EABB333BB}" destId="{A087D901-AA20-4B86-92C1-F1F7B887BC6C}" srcOrd="8" destOrd="0" parTransId="{DC9CA502-FEC8-4260-A71E-4307BB157E78}" sibTransId="{4198272C-06BF-45B0-988C-5F6A4517FA8B}"/>
    <dgm:cxn modelId="{8770EB77-C6BB-4730-A392-9BAC555A7F99}" type="presOf" srcId="{C5F4FDA2-357E-4CE1-98A6-729E0C9038BE}" destId="{034154B7-F281-4826-A85B-A4BF3A1CBDF9}" srcOrd="0" destOrd="0" presId="urn:microsoft.com/office/officeart/2005/8/layout/cycle2"/>
    <dgm:cxn modelId="{A212AB58-3B04-410E-B18E-FA62CF69F4C0}" type="presOf" srcId="{1DD48D01-786A-48F3-A4BF-12D7C317F201}" destId="{8B71B9C1-4EED-420E-8FB1-D2326BF52457}" srcOrd="0" destOrd="0" presId="urn:microsoft.com/office/officeart/2005/8/layout/cycle2"/>
    <dgm:cxn modelId="{C3C48D91-663C-49F5-8DF2-56ABFE0D42FD}" type="presOf" srcId="{EA590D08-0CE9-4CC0-86FB-5AC428C05E8F}" destId="{82E68415-FFD7-43F4-B3F0-D74E3A87698E}" srcOrd="1" destOrd="0" presId="urn:microsoft.com/office/officeart/2005/8/layout/cycle2"/>
    <dgm:cxn modelId="{811A7997-0AFE-4B1F-87DE-2AA21A17C1DC}" type="presOf" srcId="{75C1DF80-36DA-4CE8-B0F9-4CEE0AAB2D1C}" destId="{72B1E65A-4B17-4460-A642-DF4B12673765}" srcOrd="0" destOrd="0" presId="urn:microsoft.com/office/officeart/2005/8/layout/cycle2"/>
    <dgm:cxn modelId="{D7F51398-7AF9-4DB3-A38D-B6629B021D30}" type="presOf" srcId="{A087D901-AA20-4B86-92C1-F1F7B887BC6C}" destId="{AD547F69-B39E-4576-BE30-31D74F60AE43}" srcOrd="0" destOrd="0" presId="urn:microsoft.com/office/officeart/2005/8/layout/cycle2"/>
    <dgm:cxn modelId="{7267229E-59E2-4BDC-BAE5-4143307CF831}" type="presOf" srcId="{79B8AFFE-CCC7-4E4D-A1AA-B443AD689D6C}" destId="{9CE7746F-224F-47D0-AF8E-53F2F50DD43D}" srcOrd="0" destOrd="0" presId="urn:microsoft.com/office/officeart/2005/8/layout/cycle2"/>
    <dgm:cxn modelId="{532DD4A6-A5E3-42D5-B4BC-DBE2CE79D405}" srcId="{95803C6D-6BE3-4FF8-A7ED-203EABB333BB}" destId="{53E9AC69-F5A3-4D0C-B052-6F704B821786}" srcOrd="0" destOrd="0" parTransId="{20547893-F132-4CE7-BC4E-5BEC112C28D9}" sibTransId="{B24405AD-C8B3-4CAF-BB78-A47ED1AA69C9}"/>
    <dgm:cxn modelId="{48AD99A9-45A5-4465-81C9-FBB9C604CEF8}" type="presOf" srcId="{EA590D08-0CE9-4CC0-86FB-5AC428C05E8F}" destId="{FFCEE146-8836-44A4-8486-4F8F2B36DCA8}" srcOrd="0" destOrd="0" presId="urn:microsoft.com/office/officeart/2005/8/layout/cycle2"/>
    <dgm:cxn modelId="{AB843EAA-5CFA-49FC-9C3C-B23B28B08249}" srcId="{95803C6D-6BE3-4FF8-A7ED-203EABB333BB}" destId="{11326049-50F7-4380-80E4-1B23CC79CA66}" srcOrd="2" destOrd="0" parTransId="{132730A3-896F-468C-AA74-DA567B6F1DBC}" sibTransId="{EA590D08-0CE9-4CC0-86FB-5AC428C05E8F}"/>
    <dgm:cxn modelId="{706993AD-CC0F-45F3-8910-AA350BAA413D}" srcId="{95803C6D-6BE3-4FF8-A7ED-203EABB333BB}" destId="{75C1DF80-36DA-4CE8-B0F9-4CEE0AAB2D1C}" srcOrd="5" destOrd="0" parTransId="{C8582660-1EEA-4BFF-8EBA-81DCECCB82D7}" sibTransId="{79B8AFFE-CCC7-4E4D-A1AA-B443AD689D6C}"/>
    <dgm:cxn modelId="{55DF4DB2-5AD7-4247-BE53-07C710D5B05A}" type="presOf" srcId="{CD1CAAE2-56EF-422E-9631-A76D2D297D02}" destId="{B1E33DBA-08AE-4323-9E85-07F02232C17A}" srcOrd="0" destOrd="0" presId="urn:microsoft.com/office/officeart/2005/8/layout/cycle2"/>
    <dgm:cxn modelId="{398D57CC-98B2-4224-8B5B-3A65C5D8520A}" type="presOf" srcId="{B24405AD-C8B3-4CAF-BB78-A47ED1AA69C9}" destId="{2B3C06DD-C330-44A7-8F67-0077EA1C78B6}" srcOrd="0" destOrd="0" presId="urn:microsoft.com/office/officeart/2005/8/layout/cycle2"/>
    <dgm:cxn modelId="{200DBBCC-EA9C-4338-B5B9-E9B8BFE70639}" type="presOf" srcId="{13AF44B8-040E-4712-ACF6-37E5384BA2C2}" destId="{6FE91444-17FE-48D3-B3DD-F273C67CEFD8}" srcOrd="0" destOrd="0" presId="urn:microsoft.com/office/officeart/2005/8/layout/cycle2"/>
    <dgm:cxn modelId="{05AB42D3-AD06-40E2-9E82-82F4528CB6B5}" type="presOf" srcId="{4FE42ACB-59BF-42B6-908D-88AD3E879AC9}" destId="{D9E7C68A-F6EF-45AB-AA72-5DF1D99F3995}" srcOrd="0" destOrd="0" presId="urn:microsoft.com/office/officeart/2005/8/layout/cycle2"/>
    <dgm:cxn modelId="{1946BFD3-7BCF-478C-86D6-1ED4A17011FE}" type="presOf" srcId="{2714279A-6C4D-476C-A50B-A60A483612A9}" destId="{816452C5-4090-4BE0-A645-D1D910C5127D}" srcOrd="0" destOrd="0" presId="urn:microsoft.com/office/officeart/2005/8/layout/cycle2"/>
    <dgm:cxn modelId="{DE8504D5-2361-432A-881D-B33CB2B17EEC}" srcId="{95803C6D-6BE3-4FF8-A7ED-203EABB333BB}" destId="{AD38D5AD-1DAC-478E-A516-73FF71FC87E3}" srcOrd="7" destOrd="0" parTransId="{8F2914DF-19F7-4B83-8589-2F79DD52D1F6}" sibTransId="{13AF44B8-040E-4712-ACF6-37E5384BA2C2}"/>
    <dgm:cxn modelId="{8D373EDE-EED8-4888-8E2F-A3009497ECD2}" type="presOf" srcId="{2FFC1319-E0EA-4ACA-B681-77EF975CC5AC}" destId="{108D98A3-E2B5-465C-9EF0-54E44BEE8A7D}" srcOrd="0" destOrd="0" presId="urn:microsoft.com/office/officeart/2005/8/layout/cycle2"/>
    <dgm:cxn modelId="{B5CAA0EC-3794-4E02-B5EC-0611B80D32AB}" srcId="{95803C6D-6BE3-4FF8-A7ED-203EABB333BB}" destId="{C5F4FDA2-357E-4CE1-98A6-729E0C9038BE}" srcOrd="4" destOrd="0" parTransId="{BC93F866-6F32-419A-92E2-05E9C0A8CB96}" sibTransId="{2B019664-E32F-4D95-8A91-A23F2CC169E9}"/>
    <dgm:cxn modelId="{CACDA1FA-A352-4608-B9C6-B38F48581667}" type="presOf" srcId="{2B019664-E32F-4D95-8A91-A23F2CC169E9}" destId="{AC86F610-A346-4F95-9A06-3EAB78CCF3CF}" srcOrd="0" destOrd="0" presId="urn:microsoft.com/office/officeart/2005/8/layout/cycle2"/>
    <dgm:cxn modelId="{0B5499FF-24E2-40FA-895E-7AE87CD4B90A}" type="presOf" srcId="{53E9AC69-F5A3-4D0C-B052-6F704B821786}" destId="{EA05D040-5028-4913-82CB-151752071DF2}" srcOrd="0" destOrd="0" presId="urn:microsoft.com/office/officeart/2005/8/layout/cycle2"/>
    <dgm:cxn modelId="{C1C9B881-D21C-473B-AFE5-9F0FA98F0544}" type="presParOf" srcId="{724C242E-3B6B-4CF6-92AC-F2EFE416F577}" destId="{EA05D040-5028-4913-82CB-151752071DF2}" srcOrd="0" destOrd="0" presId="urn:microsoft.com/office/officeart/2005/8/layout/cycle2"/>
    <dgm:cxn modelId="{05935C74-B821-492D-8A92-6B08BEA1B761}" type="presParOf" srcId="{724C242E-3B6B-4CF6-92AC-F2EFE416F577}" destId="{2B3C06DD-C330-44A7-8F67-0077EA1C78B6}" srcOrd="1" destOrd="0" presId="urn:microsoft.com/office/officeart/2005/8/layout/cycle2"/>
    <dgm:cxn modelId="{99E1FB4C-4BDE-4811-8575-8B681D4E2D08}" type="presParOf" srcId="{2B3C06DD-C330-44A7-8F67-0077EA1C78B6}" destId="{D7E39268-BCC1-4D9D-931B-FF025011F110}" srcOrd="0" destOrd="0" presId="urn:microsoft.com/office/officeart/2005/8/layout/cycle2"/>
    <dgm:cxn modelId="{8A63A01B-91B5-4D29-A444-3C1827D097FB}" type="presParOf" srcId="{724C242E-3B6B-4CF6-92AC-F2EFE416F577}" destId="{108D98A3-E2B5-465C-9EF0-54E44BEE8A7D}" srcOrd="2" destOrd="0" presId="urn:microsoft.com/office/officeart/2005/8/layout/cycle2"/>
    <dgm:cxn modelId="{04B910E1-3374-4F00-8421-0F4ACE250D1B}" type="presParOf" srcId="{724C242E-3B6B-4CF6-92AC-F2EFE416F577}" destId="{816452C5-4090-4BE0-A645-D1D910C5127D}" srcOrd="3" destOrd="0" presId="urn:microsoft.com/office/officeart/2005/8/layout/cycle2"/>
    <dgm:cxn modelId="{CF95AFDD-0F53-4DFD-9FD2-8C7BCC43EA51}" type="presParOf" srcId="{816452C5-4090-4BE0-A645-D1D910C5127D}" destId="{98DC0A99-D6A3-4E4C-B9A1-83242AA1E643}" srcOrd="0" destOrd="0" presId="urn:microsoft.com/office/officeart/2005/8/layout/cycle2"/>
    <dgm:cxn modelId="{FFEA9FB7-BEFC-4B96-94A4-1399016A4BEA}" type="presParOf" srcId="{724C242E-3B6B-4CF6-92AC-F2EFE416F577}" destId="{4D46A4A0-2925-45A8-9355-35F28E373094}" srcOrd="4" destOrd="0" presId="urn:microsoft.com/office/officeart/2005/8/layout/cycle2"/>
    <dgm:cxn modelId="{5FF08754-DCB6-4C0A-9ED7-A015565F2A7F}" type="presParOf" srcId="{724C242E-3B6B-4CF6-92AC-F2EFE416F577}" destId="{FFCEE146-8836-44A4-8486-4F8F2B36DCA8}" srcOrd="5" destOrd="0" presId="urn:microsoft.com/office/officeart/2005/8/layout/cycle2"/>
    <dgm:cxn modelId="{EAF64D95-84FD-4B00-BFF7-5AA7FEDEE04F}" type="presParOf" srcId="{FFCEE146-8836-44A4-8486-4F8F2B36DCA8}" destId="{82E68415-FFD7-43F4-B3F0-D74E3A87698E}" srcOrd="0" destOrd="0" presId="urn:microsoft.com/office/officeart/2005/8/layout/cycle2"/>
    <dgm:cxn modelId="{FC455D2A-C52D-4EA1-B9FD-A819496CBF60}" type="presParOf" srcId="{724C242E-3B6B-4CF6-92AC-F2EFE416F577}" destId="{8B71B9C1-4EED-420E-8FB1-D2326BF52457}" srcOrd="6" destOrd="0" presId="urn:microsoft.com/office/officeart/2005/8/layout/cycle2"/>
    <dgm:cxn modelId="{5EB3D72C-F6FF-4F26-BCA3-30CC4D8CFE58}" type="presParOf" srcId="{724C242E-3B6B-4CF6-92AC-F2EFE416F577}" destId="{D9E7C68A-F6EF-45AB-AA72-5DF1D99F3995}" srcOrd="7" destOrd="0" presId="urn:microsoft.com/office/officeart/2005/8/layout/cycle2"/>
    <dgm:cxn modelId="{706D9B74-5AC4-4518-820B-437782DA4503}" type="presParOf" srcId="{D9E7C68A-F6EF-45AB-AA72-5DF1D99F3995}" destId="{5AA39D2C-2C2D-4FBA-B6AB-1F78459EB51C}" srcOrd="0" destOrd="0" presId="urn:microsoft.com/office/officeart/2005/8/layout/cycle2"/>
    <dgm:cxn modelId="{CBD64273-5C56-4D57-9CCB-0CFD3E0482BF}" type="presParOf" srcId="{724C242E-3B6B-4CF6-92AC-F2EFE416F577}" destId="{034154B7-F281-4826-A85B-A4BF3A1CBDF9}" srcOrd="8" destOrd="0" presId="urn:microsoft.com/office/officeart/2005/8/layout/cycle2"/>
    <dgm:cxn modelId="{BAC4EEC3-2D66-4C8D-BA01-AD55334EC510}" type="presParOf" srcId="{724C242E-3B6B-4CF6-92AC-F2EFE416F577}" destId="{AC86F610-A346-4F95-9A06-3EAB78CCF3CF}" srcOrd="9" destOrd="0" presId="urn:microsoft.com/office/officeart/2005/8/layout/cycle2"/>
    <dgm:cxn modelId="{F0ED43BF-CEA3-45E7-9857-112154AF9DBD}" type="presParOf" srcId="{AC86F610-A346-4F95-9A06-3EAB78CCF3CF}" destId="{6C017A90-82E3-4D4F-9118-6A68E0581BFA}" srcOrd="0" destOrd="0" presId="urn:microsoft.com/office/officeart/2005/8/layout/cycle2"/>
    <dgm:cxn modelId="{59AB4499-D189-475E-91FB-344C02F6E0E8}" type="presParOf" srcId="{724C242E-3B6B-4CF6-92AC-F2EFE416F577}" destId="{72B1E65A-4B17-4460-A642-DF4B12673765}" srcOrd="10" destOrd="0" presId="urn:microsoft.com/office/officeart/2005/8/layout/cycle2"/>
    <dgm:cxn modelId="{CE800AB0-57F5-4B99-A95A-12009D8193FF}" type="presParOf" srcId="{724C242E-3B6B-4CF6-92AC-F2EFE416F577}" destId="{9CE7746F-224F-47D0-AF8E-53F2F50DD43D}" srcOrd="11" destOrd="0" presId="urn:microsoft.com/office/officeart/2005/8/layout/cycle2"/>
    <dgm:cxn modelId="{AED921C5-74AA-4EFF-8925-3F17D60CAAAE}" type="presParOf" srcId="{9CE7746F-224F-47D0-AF8E-53F2F50DD43D}" destId="{990DECB4-6F0C-47BF-A712-11AF1B0E008B}" srcOrd="0" destOrd="0" presId="urn:microsoft.com/office/officeart/2005/8/layout/cycle2"/>
    <dgm:cxn modelId="{C0953154-0503-4CCE-B0A0-C3679FED5FB1}" type="presParOf" srcId="{724C242E-3B6B-4CF6-92AC-F2EFE416F577}" destId="{B1E33DBA-08AE-4323-9E85-07F02232C17A}" srcOrd="12" destOrd="0" presId="urn:microsoft.com/office/officeart/2005/8/layout/cycle2"/>
    <dgm:cxn modelId="{831A80DD-7CEF-4906-9790-175EA29F43D1}" type="presParOf" srcId="{724C242E-3B6B-4CF6-92AC-F2EFE416F577}" destId="{F85FF527-8FE3-4D2D-BBDD-C47FFF10CEBB}" srcOrd="13" destOrd="0" presId="urn:microsoft.com/office/officeart/2005/8/layout/cycle2"/>
    <dgm:cxn modelId="{CE55436D-7A52-4BF6-A83D-C6C81143DAA5}" type="presParOf" srcId="{F85FF527-8FE3-4D2D-BBDD-C47FFF10CEBB}" destId="{B12697A7-6B49-4A9D-ABB4-E9B8AB294DFE}" srcOrd="0" destOrd="0" presId="urn:microsoft.com/office/officeart/2005/8/layout/cycle2"/>
    <dgm:cxn modelId="{62EF42DC-D9D1-4E84-AA1B-163E2B7E8336}" type="presParOf" srcId="{724C242E-3B6B-4CF6-92AC-F2EFE416F577}" destId="{60D8FC1F-185E-4354-9D39-645F55C91D74}" srcOrd="14" destOrd="0" presId="urn:microsoft.com/office/officeart/2005/8/layout/cycle2"/>
    <dgm:cxn modelId="{7078DA6E-E735-4431-99C4-03D43719C2DA}" type="presParOf" srcId="{724C242E-3B6B-4CF6-92AC-F2EFE416F577}" destId="{6FE91444-17FE-48D3-B3DD-F273C67CEFD8}" srcOrd="15" destOrd="0" presId="urn:microsoft.com/office/officeart/2005/8/layout/cycle2"/>
    <dgm:cxn modelId="{8541D588-5CB0-44BC-9D8B-4BB54209E2C4}" type="presParOf" srcId="{6FE91444-17FE-48D3-B3DD-F273C67CEFD8}" destId="{0F59DB77-2F0E-4838-B8E6-B86756DB6AE9}" srcOrd="0" destOrd="0" presId="urn:microsoft.com/office/officeart/2005/8/layout/cycle2"/>
    <dgm:cxn modelId="{630F4213-E9AE-40E9-B9EE-0DFE2285CE9F}" type="presParOf" srcId="{724C242E-3B6B-4CF6-92AC-F2EFE416F577}" destId="{AD547F69-B39E-4576-BE30-31D74F60AE43}" srcOrd="16" destOrd="0" presId="urn:microsoft.com/office/officeart/2005/8/layout/cycle2"/>
    <dgm:cxn modelId="{82CD2EC6-1718-4FA2-A48F-FE44DA5D2319}" type="presParOf" srcId="{724C242E-3B6B-4CF6-92AC-F2EFE416F577}" destId="{ED7EAD1C-D4C6-4D35-B7EA-AA038837A8F3}" srcOrd="17" destOrd="0" presId="urn:microsoft.com/office/officeart/2005/8/layout/cycle2"/>
    <dgm:cxn modelId="{7E74ADA6-A2B9-44C0-8113-54B065B0D599}" type="presParOf" srcId="{ED7EAD1C-D4C6-4D35-B7EA-AA038837A8F3}" destId="{07E449BB-6CA4-4013-AB8B-E06E25DE6168}"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803C6D-6BE3-4FF8-A7ED-203EABB333BB}"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US"/>
        </a:p>
      </dgm:t>
    </dgm:pt>
    <dgm:pt modelId="{2E23CEE5-A020-46B8-A98A-5EC0083E2D9A}">
      <dgm:prSet phldrT="[Text]" phldr="0"/>
      <dgm:spPr/>
      <dgm:t>
        <a:bodyPr/>
        <a:lstStyle/>
        <a:p>
          <a:pPr rtl="0"/>
          <a:r>
            <a:rPr lang="en-US">
              <a:latin typeface="Calibri Light" panose="020F0302020204030204"/>
            </a:rPr>
            <a:t>Modern Slavery Act 2015</a:t>
          </a:r>
          <a:endParaRPr lang="en-US"/>
        </a:p>
      </dgm:t>
    </dgm:pt>
    <dgm:pt modelId="{F512D01B-D4CE-4A9F-8191-C65F9815B1C5}" type="parTrans" cxnId="{18C948E2-D5E9-4B64-B4B2-0D01D42D0BD8}">
      <dgm:prSet/>
      <dgm:spPr/>
      <dgm:t>
        <a:bodyPr/>
        <a:lstStyle/>
        <a:p>
          <a:endParaRPr lang="en-US"/>
        </a:p>
      </dgm:t>
    </dgm:pt>
    <dgm:pt modelId="{39CFCAFC-2162-4E7A-8401-D1FB3BEBE754}" type="sibTrans" cxnId="{18C948E2-D5E9-4B64-B4B2-0D01D42D0BD8}">
      <dgm:prSet/>
      <dgm:spPr/>
      <dgm:t>
        <a:bodyPr/>
        <a:lstStyle/>
        <a:p>
          <a:endParaRPr lang="en-US"/>
        </a:p>
      </dgm:t>
    </dgm:pt>
    <dgm:pt modelId="{78A8F403-D3FB-4423-9E23-3B06D1D220FF}">
      <dgm:prSet phldrT="[Text]" phldr="0"/>
      <dgm:spPr/>
      <dgm:t>
        <a:bodyPr/>
        <a:lstStyle/>
        <a:p>
          <a:pPr rtl="0"/>
          <a:r>
            <a:rPr lang="en-US">
              <a:latin typeface="Calibri Light" panose="020F0302020204030204"/>
            </a:rPr>
            <a:t>Care Act 2014</a:t>
          </a:r>
          <a:endParaRPr lang="en-US"/>
        </a:p>
      </dgm:t>
    </dgm:pt>
    <dgm:pt modelId="{735E3C36-B6B9-4ECB-9919-ADB4A66201A2}" type="parTrans" cxnId="{C3701F70-67DB-47CD-9725-5EA43F47C731}">
      <dgm:prSet/>
      <dgm:spPr/>
      <dgm:t>
        <a:bodyPr/>
        <a:lstStyle/>
        <a:p>
          <a:endParaRPr lang="en-US"/>
        </a:p>
      </dgm:t>
    </dgm:pt>
    <dgm:pt modelId="{5F22403E-990A-4915-827D-F7DF919BE0EE}" type="sibTrans" cxnId="{C3701F70-67DB-47CD-9725-5EA43F47C731}">
      <dgm:prSet/>
      <dgm:spPr/>
      <dgm:t>
        <a:bodyPr/>
        <a:lstStyle/>
        <a:p>
          <a:endParaRPr lang="en-US"/>
        </a:p>
      </dgm:t>
    </dgm:pt>
    <dgm:pt modelId="{40C985D3-2DAB-4BC4-9D18-170E82C855F7}">
      <dgm:prSet phldr="0"/>
      <dgm:spPr/>
      <dgm:t>
        <a:bodyPr/>
        <a:lstStyle/>
        <a:p>
          <a:pPr rtl="0"/>
          <a:r>
            <a:rPr lang="en-US">
              <a:latin typeface="Calibri Light" panose="020F0302020204030204"/>
            </a:rPr>
            <a:t>Crime and Disorder Act 1998</a:t>
          </a:r>
        </a:p>
      </dgm:t>
    </dgm:pt>
    <dgm:pt modelId="{6E4D3B41-04B0-4DB0-BE94-05CDCA76E3A6}" type="parTrans" cxnId="{1B7AB79A-4179-4568-9866-4262939B4B18}">
      <dgm:prSet/>
      <dgm:spPr/>
      <dgm:t>
        <a:bodyPr/>
        <a:lstStyle/>
        <a:p>
          <a:endParaRPr lang="en-GB"/>
        </a:p>
      </dgm:t>
    </dgm:pt>
    <dgm:pt modelId="{C9A7E604-0F6D-4D1A-A6D4-A1008AA5CC05}" type="sibTrans" cxnId="{1B7AB79A-4179-4568-9866-4262939B4B18}">
      <dgm:prSet/>
      <dgm:spPr/>
      <dgm:t>
        <a:bodyPr/>
        <a:lstStyle/>
        <a:p>
          <a:endParaRPr lang="en-US"/>
        </a:p>
      </dgm:t>
    </dgm:pt>
    <dgm:pt modelId="{A087D901-AA20-4B86-92C1-F1F7B887BC6C}">
      <dgm:prSet phldr="0"/>
      <dgm:spPr/>
      <dgm:t>
        <a:bodyPr/>
        <a:lstStyle/>
        <a:p>
          <a:pPr rtl="0"/>
          <a:r>
            <a:rPr lang="en-US">
              <a:latin typeface="Calibri Light" panose="020F0302020204030204"/>
            </a:rPr>
            <a:t>Police, Crime, Sentencing and Courts Act 2022</a:t>
          </a:r>
        </a:p>
      </dgm:t>
    </dgm:pt>
    <dgm:pt modelId="{DC9CA502-FEC8-4260-A71E-4307BB157E78}" type="parTrans" cxnId="{C01E0B54-CA74-47F7-A970-F6DCFCFC39F8}">
      <dgm:prSet/>
      <dgm:spPr/>
      <dgm:t>
        <a:bodyPr/>
        <a:lstStyle/>
        <a:p>
          <a:endParaRPr lang="en-GB"/>
        </a:p>
      </dgm:t>
    </dgm:pt>
    <dgm:pt modelId="{4198272C-06BF-45B0-988C-5F6A4517FA8B}" type="sibTrans" cxnId="{C01E0B54-CA74-47F7-A970-F6DCFCFC39F8}">
      <dgm:prSet/>
      <dgm:spPr/>
      <dgm:t>
        <a:bodyPr/>
        <a:lstStyle/>
        <a:p>
          <a:endParaRPr lang="en-US"/>
        </a:p>
      </dgm:t>
    </dgm:pt>
    <dgm:pt modelId="{724C242E-3B6B-4CF6-92AC-F2EFE416F577}" type="pres">
      <dgm:prSet presAssocID="{95803C6D-6BE3-4FF8-A7ED-203EABB333BB}" presName="cycle" presStyleCnt="0">
        <dgm:presLayoutVars>
          <dgm:dir/>
          <dgm:resizeHandles val="exact"/>
        </dgm:presLayoutVars>
      </dgm:prSet>
      <dgm:spPr/>
    </dgm:pt>
    <dgm:pt modelId="{C5DCAEA0-8CEC-4E28-A371-F1F6F3834018}" type="pres">
      <dgm:prSet presAssocID="{2E23CEE5-A020-46B8-A98A-5EC0083E2D9A}" presName="node" presStyleLbl="node1" presStyleIdx="0" presStyleCnt="4">
        <dgm:presLayoutVars>
          <dgm:bulletEnabled val="1"/>
        </dgm:presLayoutVars>
      </dgm:prSet>
      <dgm:spPr/>
    </dgm:pt>
    <dgm:pt modelId="{9ABF020F-9353-49D9-ADAC-6F801A7B1D22}" type="pres">
      <dgm:prSet presAssocID="{39CFCAFC-2162-4E7A-8401-D1FB3BEBE754}" presName="sibTrans" presStyleLbl="sibTrans2D1" presStyleIdx="0" presStyleCnt="4"/>
      <dgm:spPr/>
    </dgm:pt>
    <dgm:pt modelId="{8FA43075-37DA-460E-B3D2-2B41CA4201BD}" type="pres">
      <dgm:prSet presAssocID="{39CFCAFC-2162-4E7A-8401-D1FB3BEBE754}" presName="connectorText" presStyleLbl="sibTrans2D1" presStyleIdx="0" presStyleCnt="4"/>
      <dgm:spPr/>
    </dgm:pt>
    <dgm:pt modelId="{2C73A030-B1D7-4F7C-839E-0D02BD087D88}" type="pres">
      <dgm:prSet presAssocID="{78A8F403-D3FB-4423-9E23-3B06D1D220FF}" presName="node" presStyleLbl="node1" presStyleIdx="1" presStyleCnt="4">
        <dgm:presLayoutVars>
          <dgm:bulletEnabled val="1"/>
        </dgm:presLayoutVars>
      </dgm:prSet>
      <dgm:spPr/>
    </dgm:pt>
    <dgm:pt modelId="{A6F049CA-09A3-4360-B4B6-47DEA59F526F}" type="pres">
      <dgm:prSet presAssocID="{5F22403E-990A-4915-827D-F7DF919BE0EE}" presName="sibTrans" presStyleLbl="sibTrans2D1" presStyleIdx="1" presStyleCnt="4"/>
      <dgm:spPr/>
    </dgm:pt>
    <dgm:pt modelId="{FC892121-8F75-48EE-9578-5B0C82868907}" type="pres">
      <dgm:prSet presAssocID="{5F22403E-990A-4915-827D-F7DF919BE0EE}" presName="connectorText" presStyleLbl="sibTrans2D1" presStyleIdx="1" presStyleCnt="4"/>
      <dgm:spPr/>
    </dgm:pt>
    <dgm:pt modelId="{EF06389D-FFD6-48DE-9410-9BEB6D1EC62C}" type="pres">
      <dgm:prSet presAssocID="{40C985D3-2DAB-4BC4-9D18-170E82C855F7}" presName="node" presStyleLbl="node1" presStyleIdx="2" presStyleCnt="4">
        <dgm:presLayoutVars>
          <dgm:bulletEnabled val="1"/>
        </dgm:presLayoutVars>
      </dgm:prSet>
      <dgm:spPr/>
    </dgm:pt>
    <dgm:pt modelId="{3B65F67A-A41B-41CC-A145-CCB749C4B410}" type="pres">
      <dgm:prSet presAssocID="{C9A7E604-0F6D-4D1A-A6D4-A1008AA5CC05}" presName="sibTrans" presStyleLbl="sibTrans2D1" presStyleIdx="2" presStyleCnt="4"/>
      <dgm:spPr/>
    </dgm:pt>
    <dgm:pt modelId="{A641FA32-7C2F-4A28-B99A-59AC183E4DF0}" type="pres">
      <dgm:prSet presAssocID="{C9A7E604-0F6D-4D1A-A6D4-A1008AA5CC05}" presName="connectorText" presStyleLbl="sibTrans2D1" presStyleIdx="2" presStyleCnt="4"/>
      <dgm:spPr/>
    </dgm:pt>
    <dgm:pt modelId="{AD547F69-B39E-4576-BE30-31D74F60AE43}" type="pres">
      <dgm:prSet presAssocID="{A087D901-AA20-4B86-92C1-F1F7B887BC6C}" presName="node" presStyleLbl="node1" presStyleIdx="3" presStyleCnt="4">
        <dgm:presLayoutVars>
          <dgm:bulletEnabled val="1"/>
        </dgm:presLayoutVars>
      </dgm:prSet>
      <dgm:spPr/>
    </dgm:pt>
    <dgm:pt modelId="{279F365A-EB7D-4261-A309-97BDBA6BC989}" type="pres">
      <dgm:prSet presAssocID="{4198272C-06BF-45B0-988C-5F6A4517FA8B}" presName="sibTrans" presStyleLbl="sibTrans2D1" presStyleIdx="3" presStyleCnt="4"/>
      <dgm:spPr/>
    </dgm:pt>
    <dgm:pt modelId="{086DA818-F7E2-4704-A75C-CDC52AFF074B}" type="pres">
      <dgm:prSet presAssocID="{4198272C-06BF-45B0-988C-5F6A4517FA8B}" presName="connectorText" presStyleLbl="sibTrans2D1" presStyleIdx="3" presStyleCnt="4"/>
      <dgm:spPr/>
    </dgm:pt>
  </dgm:ptLst>
  <dgm:cxnLst>
    <dgm:cxn modelId="{3049B80C-1BBD-435C-AB32-DC842153AE26}" type="presOf" srcId="{C9A7E604-0F6D-4D1A-A6D4-A1008AA5CC05}" destId="{A641FA32-7C2F-4A28-B99A-59AC183E4DF0}" srcOrd="1" destOrd="0" presId="urn:microsoft.com/office/officeart/2005/8/layout/cycle2"/>
    <dgm:cxn modelId="{AA928217-C024-442C-B4C8-98D13B1B9316}" type="presOf" srcId="{4198272C-06BF-45B0-988C-5F6A4517FA8B}" destId="{279F365A-EB7D-4261-A309-97BDBA6BC989}" srcOrd="0" destOrd="0" presId="urn:microsoft.com/office/officeart/2005/8/layout/cycle2"/>
    <dgm:cxn modelId="{615ED42D-1CCB-46A8-9D4A-D03A4E4CC017}" type="presOf" srcId="{78A8F403-D3FB-4423-9E23-3B06D1D220FF}" destId="{2C73A030-B1D7-4F7C-839E-0D02BD087D88}" srcOrd="0" destOrd="0" presId="urn:microsoft.com/office/officeart/2005/8/layout/cycle2"/>
    <dgm:cxn modelId="{8DA5BA31-A375-42F5-98FB-8C840B251B25}" type="presOf" srcId="{A087D901-AA20-4B86-92C1-F1F7B887BC6C}" destId="{AD547F69-B39E-4576-BE30-31D74F60AE43}" srcOrd="0" destOrd="0" presId="urn:microsoft.com/office/officeart/2005/8/layout/cycle2"/>
    <dgm:cxn modelId="{4D777741-96C4-429D-883A-8E7333646594}" type="presOf" srcId="{95803C6D-6BE3-4FF8-A7ED-203EABB333BB}" destId="{724C242E-3B6B-4CF6-92AC-F2EFE416F577}" srcOrd="0" destOrd="0" presId="urn:microsoft.com/office/officeart/2005/8/layout/cycle2"/>
    <dgm:cxn modelId="{33C7176E-DAA3-4C55-9B65-D8E9D8E2AE95}" type="presOf" srcId="{4198272C-06BF-45B0-988C-5F6A4517FA8B}" destId="{086DA818-F7E2-4704-A75C-CDC52AFF074B}" srcOrd="1" destOrd="0" presId="urn:microsoft.com/office/officeart/2005/8/layout/cycle2"/>
    <dgm:cxn modelId="{C3701F70-67DB-47CD-9725-5EA43F47C731}" srcId="{95803C6D-6BE3-4FF8-A7ED-203EABB333BB}" destId="{78A8F403-D3FB-4423-9E23-3B06D1D220FF}" srcOrd="1" destOrd="0" parTransId="{735E3C36-B6B9-4ECB-9919-ADB4A66201A2}" sibTransId="{5F22403E-990A-4915-827D-F7DF919BE0EE}"/>
    <dgm:cxn modelId="{C01E0B54-CA74-47F7-A970-F6DCFCFC39F8}" srcId="{95803C6D-6BE3-4FF8-A7ED-203EABB333BB}" destId="{A087D901-AA20-4B86-92C1-F1F7B887BC6C}" srcOrd="3" destOrd="0" parTransId="{DC9CA502-FEC8-4260-A71E-4307BB157E78}" sibTransId="{4198272C-06BF-45B0-988C-5F6A4517FA8B}"/>
    <dgm:cxn modelId="{D009EC54-D6A4-413B-BF83-DE331000C466}" type="presOf" srcId="{2E23CEE5-A020-46B8-A98A-5EC0083E2D9A}" destId="{C5DCAEA0-8CEC-4E28-A371-F1F6F3834018}" srcOrd="0" destOrd="0" presId="urn:microsoft.com/office/officeart/2005/8/layout/cycle2"/>
    <dgm:cxn modelId="{EF02F893-FF8B-465E-86C9-5E124C0F0977}" type="presOf" srcId="{C9A7E604-0F6D-4D1A-A6D4-A1008AA5CC05}" destId="{3B65F67A-A41B-41CC-A145-CCB749C4B410}" srcOrd="0" destOrd="0" presId="urn:microsoft.com/office/officeart/2005/8/layout/cycle2"/>
    <dgm:cxn modelId="{1B7AB79A-4179-4568-9866-4262939B4B18}" srcId="{95803C6D-6BE3-4FF8-A7ED-203EABB333BB}" destId="{40C985D3-2DAB-4BC4-9D18-170E82C855F7}" srcOrd="2" destOrd="0" parTransId="{6E4D3B41-04B0-4DB0-BE94-05CDCA76E3A6}" sibTransId="{C9A7E604-0F6D-4D1A-A6D4-A1008AA5CC05}"/>
    <dgm:cxn modelId="{B90FC3B3-D8F9-49AB-9FDE-04DBBA60502F}" type="presOf" srcId="{40C985D3-2DAB-4BC4-9D18-170E82C855F7}" destId="{EF06389D-FFD6-48DE-9410-9BEB6D1EC62C}" srcOrd="0" destOrd="0" presId="urn:microsoft.com/office/officeart/2005/8/layout/cycle2"/>
    <dgm:cxn modelId="{33B64FD4-BDEE-4A6E-BB27-B424B30FC9F7}" type="presOf" srcId="{5F22403E-990A-4915-827D-F7DF919BE0EE}" destId="{A6F049CA-09A3-4360-B4B6-47DEA59F526F}" srcOrd="0" destOrd="0" presId="urn:microsoft.com/office/officeart/2005/8/layout/cycle2"/>
    <dgm:cxn modelId="{3A67A6D5-2BDF-4DE6-B42F-F77AD84ED0A7}" type="presOf" srcId="{39CFCAFC-2162-4E7A-8401-D1FB3BEBE754}" destId="{9ABF020F-9353-49D9-ADAC-6F801A7B1D22}" srcOrd="0" destOrd="0" presId="urn:microsoft.com/office/officeart/2005/8/layout/cycle2"/>
    <dgm:cxn modelId="{18C948E2-D5E9-4B64-B4B2-0D01D42D0BD8}" srcId="{95803C6D-6BE3-4FF8-A7ED-203EABB333BB}" destId="{2E23CEE5-A020-46B8-A98A-5EC0083E2D9A}" srcOrd="0" destOrd="0" parTransId="{F512D01B-D4CE-4A9F-8191-C65F9815B1C5}" sibTransId="{39CFCAFC-2162-4E7A-8401-D1FB3BEBE754}"/>
    <dgm:cxn modelId="{C9D83EF0-1635-43E0-A3D5-E9C792DA254F}" type="presOf" srcId="{39CFCAFC-2162-4E7A-8401-D1FB3BEBE754}" destId="{8FA43075-37DA-460E-B3D2-2B41CA4201BD}" srcOrd="1" destOrd="0" presId="urn:microsoft.com/office/officeart/2005/8/layout/cycle2"/>
    <dgm:cxn modelId="{CD36A7F3-8E3A-444E-BCB2-5D2B2050A0D0}" type="presOf" srcId="{5F22403E-990A-4915-827D-F7DF919BE0EE}" destId="{FC892121-8F75-48EE-9578-5B0C82868907}" srcOrd="1" destOrd="0" presId="urn:microsoft.com/office/officeart/2005/8/layout/cycle2"/>
    <dgm:cxn modelId="{71872BAE-91D6-47B9-BD6E-248FAD37C703}" type="presParOf" srcId="{724C242E-3B6B-4CF6-92AC-F2EFE416F577}" destId="{C5DCAEA0-8CEC-4E28-A371-F1F6F3834018}" srcOrd="0" destOrd="0" presId="urn:microsoft.com/office/officeart/2005/8/layout/cycle2"/>
    <dgm:cxn modelId="{7DE07D8A-205A-4599-AC3D-B85D67EE276C}" type="presParOf" srcId="{724C242E-3B6B-4CF6-92AC-F2EFE416F577}" destId="{9ABF020F-9353-49D9-ADAC-6F801A7B1D22}" srcOrd="1" destOrd="0" presId="urn:microsoft.com/office/officeart/2005/8/layout/cycle2"/>
    <dgm:cxn modelId="{4DDF6339-EA92-44B9-B465-BED7EA1BDC7C}" type="presParOf" srcId="{9ABF020F-9353-49D9-ADAC-6F801A7B1D22}" destId="{8FA43075-37DA-460E-B3D2-2B41CA4201BD}" srcOrd="0" destOrd="0" presId="urn:microsoft.com/office/officeart/2005/8/layout/cycle2"/>
    <dgm:cxn modelId="{E1C6002B-11CE-4B06-B95F-69743A820C40}" type="presParOf" srcId="{724C242E-3B6B-4CF6-92AC-F2EFE416F577}" destId="{2C73A030-B1D7-4F7C-839E-0D02BD087D88}" srcOrd="2" destOrd="0" presId="urn:microsoft.com/office/officeart/2005/8/layout/cycle2"/>
    <dgm:cxn modelId="{FA56418D-226A-4F11-B73B-33588CBFC171}" type="presParOf" srcId="{724C242E-3B6B-4CF6-92AC-F2EFE416F577}" destId="{A6F049CA-09A3-4360-B4B6-47DEA59F526F}" srcOrd="3" destOrd="0" presId="urn:microsoft.com/office/officeart/2005/8/layout/cycle2"/>
    <dgm:cxn modelId="{E019E849-FCBD-442B-B84E-A11554033C2C}" type="presParOf" srcId="{A6F049CA-09A3-4360-B4B6-47DEA59F526F}" destId="{FC892121-8F75-48EE-9578-5B0C82868907}" srcOrd="0" destOrd="0" presId="urn:microsoft.com/office/officeart/2005/8/layout/cycle2"/>
    <dgm:cxn modelId="{A9C136FF-C759-4EF7-A8F2-A0C8E23DABF3}" type="presParOf" srcId="{724C242E-3B6B-4CF6-92AC-F2EFE416F577}" destId="{EF06389D-FFD6-48DE-9410-9BEB6D1EC62C}" srcOrd="4" destOrd="0" presId="urn:microsoft.com/office/officeart/2005/8/layout/cycle2"/>
    <dgm:cxn modelId="{05DA1955-981B-47F6-9B03-51E31DD3E522}" type="presParOf" srcId="{724C242E-3B6B-4CF6-92AC-F2EFE416F577}" destId="{3B65F67A-A41B-41CC-A145-CCB749C4B410}" srcOrd="5" destOrd="0" presId="urn:microsoft.com/office/officeart/2005/8/layout/cycle2"/>
    <dgm:cxn modelId="{59BE037C-377C-4B16-995A-539F942B333A}" type="presParOf" srcId="{3B65F67A-A41B-41CC-A145-CCB749C4B410}" destId="{A641FA32-7C2F-4A28-B99A-59AC183E4DF0}" srcOrd="0" destOrd="0" presId="urn:microsoft.com/office/officeart/2005/8/layout/cycle2"/>
    <dgm:cxn modelId="{B228F7F6-69E3-4E3F-A7BF-EA7392C075ED}" type="presParOf" srcId="{724C242E-3B6B-4CF6-92AC-F2EFE416F577}" destId="{AD547F69-B39E-4576-BE30-31D74F60AE43}" srcOrd="6" destOrd="0" presId="urn:microsoft.com/office/officeart/2005/8/layout/cycle2"/>
    <dgm:cxn modelId="{69B8704E-72AE-4727-950C-CC8FCDA4FFEA}" type="presParOf" srcId="{724C242E-3B6B-4CF6-92AC-F2EFE416F577}" destId="{279F365A-EB7D-4261-A309-97BDBA6BC989}" srcOrd="7" destOrd="0" presId="urn:microsoft.com/office/officeart/2005/8/layout/cycle2"/>
    <dgm:cxn modelId="{0E7F6074-66C5-42C9-8F80-10C069215554}" type="presParOf" srcId="{279F365A-EB7D-4261-A309-97BDBA6BC989}" destId="{086DA818-F7E2-4704-A75C-CDC52AFF074B}"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3A2613-203C-4EC0-AA3E-A05D27DAA180}" type="doc">
      <dgm:prSet loTypeId="urn:microsoft.com/office/officeart/2005/8/layout/gear1" loCatId="cycle" qsTypeId="urn:microsoft.com/office/officeart/2005/8/quickstyle/simple2" qsCatId="simple" csTypeId="urn:microsoft.com/office/officeart/2005/8/colors/colorful2" csCatId="colorful" phldr="1"/>
      <dgm:spPr/>
    </dgm:pt>
    <dgm:pt modelId="{FE55BE01-A95C-419B-8C1E-D6DEEDA2D764}">
      <dgm:prSet phldrT="[Text]"/>
      <dgm:spPr/>
      <dgm:t>
        <a:bodyPr/>
        <a:lstStyle/>
        <a:p>
          <a:r>
            <a:rPr lang="en-GB"/>
            <a:t>Child, adult, others at risk</a:t>
          </a:r>
        </a:p>
      </dgm:t>
    </dgm:pt>
    <dgm:pt modelId="{35CA98D3-C302-43B9-97BC-EFCFE0088F7B}" type="parTrans" cxnId="{7BF00CE0-2445-4896-8990-2CA7390273CD}">
      <dgm:prSet/>
      <dgm:spPr/>
      <dgm:t>
        <a:bodyPr/>
        <a:lstStyle/>
        <a:p>
          <a:endParaRPr lang="en-GB"/>
        </a:p>
      </dgm:t>
    </dgm:pt>
    <dgm:pt modelId="{3BFA3022-EE29-47E9-BD30-B3C79FB15B2D}" type="sibTrans" cxnId="{7BF00CE0-2445-4896-8990-2CA7390273CD}">
      <dgm:prSet/>
      <dgm:spPr/>
      <dgm:t>
        <a:bodyPr/>
        <a:lstStyle/>
        <a:p>
          <a:endParaRPr lang="en-GB"/>
        </a:p>
      </dgm:t>
    </dgm:pt>
    <dgm:pt modelId="{E82233A2-6D76-42D4-884C-2A03AB861EAE}">
      <dgm:prSet phldrT="[Text]"/>
      <dgm:spPr/>
      <dgm:t>
        <a:bodyPr/>
        <a:lstStyle/>
        <a:p>
          <a:r>
            <a:rPr lang="en-GB"/>
            <a:t>Location</a:t>
          </a:r>
        </a:p>
      </dgm:t>
    </dgm:pt>
    <dgm:pt modelId="{3DF5DBDF-C817-422E-9627-2A73B96FD7AE}" type="parTrans" cxnId="{8BE4EA8F-92DF-4962-A821-6D2B571FA34A}">
      <dgm:prSet/>
      <dgm:spPr/>
      <dgm:t>
        <a:bodyPr/>
        <a:lstStyle/>
        <a:p>
          <a:endParaRPr lang="en-GB"/>
        </a:p>
      </dgm:t>
    </dgm:pt>
    <dgm:pt modelId="{FF9A98FC-C616-43C7-A25D-879708EA5362}" type="sibTrans" cxnId="{8BE4EA8F-92DF-4962-A821-6D2B571FA34A}">
      <dgm:prSet/>
      <dgm:spPr/>
      <dgm:t>
        <a:bodyPr/>
        <a:lstStyle/>
        <a:p>
          <a:endParaRPr lang="en-GB"/>
        </a:p>
      </dgm:t>
    </dgm:pt>
    <dgm:pt modelId="{FA5C9A88-6B77-435C-9846-FE5D164A8AAB}">
      <dgm:prSet phldrT="[Text]"/>
      <dgm:spPr/>
      <dgm:t>
        <a:bodyPr/>
        <a:lstStyle/>
        <a:p>
          <a:r>
            <a:rPr lang="en-GB"/>
            <a:t>Perpetrators</a:t>
          </a:r>
        </a:p>
      </dgm:t>
    </dgm:pt>
    <dgm:pt modelId="{A6A5A532-9050-44C4-9A0F-AF3F1BE70C4A}" type="parTrans" cxnId="{ED5B1095-D149-4B03-BDAF-08F0CE82A8B5}">
      <dgm:prSet/>
      <dgm:spPr/>
      <dgm:t>
        <a:bodyPr/>
        <a:lstStyle/>
        <a:p>
          <a:endParaRPr lang="en-GB"/>
        </a:p>
      </dgm:t>
    </dgm:pt>
    <dgm:pt modelId="{7DDCE896-1776-45BE-894D-B3F7FD7BE339}" type="sibTrans" cxnId="{ED5B1095-D149-4B03-BDAF-08F0CE82A8B5}">
      <dgm:prSet/>
      <dgm:spPr/>
      <dgm:t>
        <a:bodyPr/>
        <a:lstStyle/>
        <a:p>
          <a:endParaRPr lang="en-GB"/>
        </a:p>
      </dgm:t>
    </dgm:pt>
    <dgm:pt modelId="{4868F0E9-DDF4-45D9-9FE6-DD2ADDB07DA3}" type="pres">
      <dgm:prSet presAssocID="{143A2613-203C-4EC0-AA3E-A05D27DAA180}" presName="composite" presStyleCnt="0">
        <dgm:presLayoutVars>
          <dgm:chMax val="3"/>
          <dgm:animLvl val="lvl"/>
          <dgm:resizeHandles val="exact"/>
        </dgm:presLayoutVars>
      </dgm:prSet>
      <dgm:spPr/>
    </dgm:pt>
    <dgm:pt modelId="{677674D4-852A-4525-955E-2476A06CA8F9}" type="pres">
      <dgm:prSet presAssocID="{FE55BE01-A95C-419B-8C1E-D6DEEDA2D764}" presName="gear1" presStyleLbl="node1" presStyleIdx="0" presStyleCnt="3">
        <dgm:presLayoutVars>
          <dgm:chMax val="1"/>
          <dgm:bulletEnabled val="1"/>
        </dgm:presLayoutVars>
      </dgm:prSet>
      <dgm:spPr/>
    </dgm:pt>
    <dgm:pt modelId="{83A1838B-F8B7-4D1E-8A18-3A9D4321332D}" type="pres">
      <dgm:prSet presAssocID="{FE55BE01-A95C-419B-8C1E-D6DEEDA2D764}" presName="gear1srcNode" presStyleLbl="node1" presStyleIdx="0" presStyleCnt="3"/>
      <dgm:spPr/>
    </dgm:pt>
    <dgm:pt modelId="{B84984A9-48D3-4AE5-BAF5-F2EEE96BA8A9}" type="pres">
      <dgm:prSet presAssocID="{FE55BE01-A95C-419B-8C1E-D6DEEDA2D764}" presName="gear1dstNode" presStyleLbl="node1" presStyleIdx="0" presStyleCnt="3"/>
      <dgm:spPr/>
    </dgm:pt>
    <dgm:pt modelId="{1B501288-02C0-4278-8D05-5C6179F6CE2B}" type="pres">
      <dgm:prSet presAssocID="{E82233A2-6D76-42D4-884C-2A03AB861EAE}" presName="gear2" presStyleLbl="node1" presStyleIdx="1" presStyleCnt="3">
        <dgm:presLayoutVars>
          <dgm:chMax val="1"/>
          <dgm:bulletEnabled val="1"/>
        </dgm:presLayoutVars>
      </dgm:prSet>
      <dgm:spPr/>
    </dgm:pt>
    <dgm:pt modelId="{BDAF24C0-DF65-4CEC-B103-B5ADD7E87AFD}" type="pres">
      <dgm:prSet presAssocID="{E82233A2-6D76-42D4-884C-2A03AB861EAE}" presName="gear2srcNode" presStyleLbl="node1" presStyleIdx="1" presStyleCnt="3"/>
      <dgm:spPr/>
    </dgm:pt>
    <dgm:pt modelId="{DAB8B042-139A-4D25-A119-FBF30BCC09F6}" type="pres">
      <dgm:prSet presAssocID="{E82233A2-6D76-42D4-884C-2A03AB861EAE}" presName="gear2dstNode" presStyleLbl="node1" presStyleIdx="1" presStyleCnt="3"/>
      <dgm:spPr/>
    </dgm:pt>
    <dgm:pt modelId="{8D744B28-2E38-4F22-854B-68892D3A3910}" type="pres">
      <dgm:prSet presAssocID="{FA5C9A88-6B77-435C-9846-FE5D164A8AAB}" presName="gear3" presStyleLbl="node1" presStyleIdx="2" presStyleCnt="3"/>
      <dgm:spPr/>
    </dgm:pt>
    <dgm:pt modelId="{8A9AC528-2872-43FD-AEBD-737EF473BA90}" type="pres">
      <dgm:prSet presAssocID="{FA5C9A88-6B77-435C-9846-FE5D164A8AAB}" presName="gear3tx" presStyleLbl="node1" presStyleIdx="2" presStyleCnt="3">
        <dgm:presLayoutVars>
          <dgm:chMax val="1"/>
          <dgm:bulletEnabled val="1"/>
        </dgm:presLayoutVars>
      </dgm:prSet>
      <dgm:spPr/>
    </dgm:pt>
    <dgm:pt modelId="{99F1DFFA-04C7-4DEE-B473-6C755D179E4D}" type="pres">
      <dgm:prSet presAssocID="{FA5C9A88-6B77-435C-9846-FE5D164A8AAB}" presName="gear3srcNode" presStyleLbl="node1" presStyleIdx="2" presStyleCnt="3"/>
      <dgm:spPr/>
    </dgm:pt>
    <dgm:pt modelId="{00CD1EB1-ED0F-405E-9D96-2530DFC85384}" type="pres">
      <dgm:prSet presAssocID="{FA5C9A88-6B77-435C-9846-FE5D164A8AAB}" presName="gear3dstNode" presStyleLbl="node1" presStyleIdx="2" presStyleCnt="3"/>
      <dgm:spPr/>
    </dgm:pt>
    <dgm:pt modelId="{E68A1260-7FCF-44EE-AB09-0F3CB48AAE6C}" type="pres">
      <dgm:prSet presAssocID="{3BFA3022-EE29-47E9-BD30-B3C79FB15B2D}" presName="connector1" presStyleLbl="sibTrans2D1" presStyleIdx="0" presStyleCnt="3"/>
      <dgm:spPr/>
    </dgm:pt>
    <dgm:pt modelId="{03702E7F-726D-4ECC-9ED9-8B4A171C55DB}" type="pres">
      <dgm:prSet presAssocID="{FF9A98FC-C616-43C7-A25D-879708EA5362}" presName="connector2" presStyleLbl="sibTrans2D1" presStyleIdx="1" presStyleCnt="3"/>
      <dgm:spPr/>
    </dgm:pt>
    <dgm:pt modelId="{B0737057-AB28-4A3F-ADFD-CD3C4240E942}" type="pres">
      <dgm:prSet presAssocID="{7DDCE896-1776-45BE-894D-B3F7FD7BE339}" presName="connector3" presStyleLbl="sibTrans2D1" presStyleIdx="2" presStyleCnt="3"/>
      <dgm:spPr/>
    </dgm:pt>
  </dgm:ptLst>
  <dgm:cxnLst>
    <dgm:cxn modelId="{B0745711-787D-498F-8908-3B952E6BEB5E}" type="presOf" srcId="{FE55BE01-A95C-419B-8C1E-D6DEEDA2D764}" destId="{83A1838B-F8B7-4D1E-8A18-3A9D4321332D}" srcOrd="1" destOrd="0" presId="urn:microsoft.com/office/officeart/2005/8/layout/gear1"/>
    <dgm:cxn modelId="{6E22E61D-BEBA-4106-8D5D-C96F3A2857E7}" type="presOf" srcId="{FA5C9A88-6B77-435C-9846-FE5D164A8AAB}" destId="{8D744B28-2E38-4F22-854B-68892D3A3910}" srcOrd="0" destOrd="0" presId="urn:microsoft.com/office/officeart/2005/8/layout/gear1"/>
    <dgm:cxn modelId="{7C6C1C26-2EF7-46FC-A3CC-8F6A313253E3}" type="presOf" srcId="{3BFA3022-EE29-47E9-BD30-B3C79FB15B2D}" destId="{E68A1260-7FCF-44EE-AB09-0F3CB48AAE6C}" srcOrd="0" destOrd="0" presId="urn:microsoft.com/office/officeart/2005/8/layout/gear1"/>
    <dgm:cxn modelId="{4E78DF5B-0BDB-4F9C-B4EC-DC5BE2BCEBDE}" type="presOf" srcId="{7DDCE896-1776-45BE-894D-B3F7FD7BE339}" destId="{B0737057-AB28-4A3F-ADFD-CD3C4240E942}" srcOrd="0" destOrd="0" presId="urn:microsoft.com/office/officeart/2005/8/layout/gear1"/>
    <dgm:cxn modelId="{949B2A5E-6862-4A84-8286-66B322387648}" type="presOf" srcId="{E82233A2-6D76-42D4-884C-2A03AB861EAE}" destId="{DAB8B042-139A-4D25-A119-FBF30BCC09F6}" srcOrd="2" destOrd="0" presId="urn:microsoft.com/office/officeart/2005/8/layout/gear1"/>
    <dgm:cxn modelId="{F0492066-6CB6-4B3F-B611-7D39BBB067C3}" type="presOf" srcId="{FA5C9A88-6B77-435C-9846-FE5D164A8AAB}" destId="{8A9AC528-2872-43FD-AEBD-737EF473BA90}" srcOrd="1" destOrd="0" presId="urn:microsoft.com/office/officeart/2005/8/layout/gear1"/>
    <dgm:cxn modelId="{12617E4A-A11C-40FF-8A9D-AB43B1592E5E}" type="presOf" srcId="{FA5C9A88-6B77-435C-9846-FE5D164A8AAB}" destId="{00CD1EB1-ED0F-405E-9D96-2530DFC85384}" srcOrd="3" destOrd="0" presId="urn:microsoft.com/office/officeart/2005/8/layout/gear1"/>
    <dgm:cxn modelId="{0EBE836C-99FC-4DCA-8BD5-F61447A0D78F}" type="presOf" srcId="{FA5C9A88-6B77-435C-9846-FE5D164A8AAB}" destId="{99F1DFFA-04C7-4DEE-B473-6C755D179E4D}" srcOrd="2" destOrd="0" presId="urn:microsoft.com/office/officeart/2005/8/layout/gear1"/>
    <dgm:cxn modelId="{79C07A71-8786-4E75-A47B-FFF19A1A97B0}" type="presOf" srcId="{FF9A98FC-C616-43C7-A25D-879708EA5362}" destId="{03702E7F-726D-4ECC-9ED9-8B4A171C55DB}" srcOrd="0" destOrd="0" presId="urn:microsoft.com/office/officeart/2005/8/layout/gear1"/>
    <dgm:cxn modelId="{8F450A76-7390-46FB-98C8-2724B37A40D8}" type="presOf" srcId="{143A2613-203C-4EC0-AA3E-A05D27DAA180}" destId="{4868F0E9-DDF4-45D9-9FE6-DD2ADDB07DA3}" srcOrd="0" destOrd="0" presId="urn:microsoft.com/office/officeart/2005/8/layout/gear1"/>
    <dgm:cxn modelId="{D605CF57-9D32-4D91-B371-21A826650482}" type="presOf" srcId="{E82233A2-6D76-42D4-884C-2A03AB861EAE}" destId="{BDAF24C0-DF65-4CEC-B103-B5ADD7E87AFD}" srcOrd="1" destOrd="0" presId="urn:microsoft.com/office/officeart/2005/8/layout/gear1"/>
    <dgm:cxn modelId="{8BE4EA8F-92DF-4962-A821-6D2B571FA34A}" srcId="{143A2613-203C-4EC0-AA3E-A05D27DAA180}" destId="{E82233A2-6D76-42D4-884C-2A03AB861EAE}" srcOrd="1" destOrd="0" parTransId="{3DF5DBDF-C817-422E-9627-2A73B96FD7AE}" sibTransId="{FF9A98FC-C616-43C7-A25D-879708EA5362}"/>
    <dgm:cxn modelId="{ED5B1095-D149-4B03-BDAF-08F0CE82A8B5}" srcId="{143A2613-203C-4EC0-AA3E-A05D27DAA180}" destId="{FA5C9A88-6B77-435C-9846-FE5D164A8AAB}" srcOrd="2" destOrd="0" parTransId="{A6A5A532-9050-44C4-9A0F-AF3F1BE70C4A}" sibTransId="{7DDCE896-1776-45BE-894D-B3F7FD7BE339}"/>
    <dgm:cxn modelId="{760B0EC9-401F-4AB1-A86E-AB78648AD9E3}" type="presOf" srcId="{E82233A2-6D76-42D4-884C-2A03AB861EAE}" destId="{1B501288-02C0-4278-8D05-5C6179F6CE2B}" srcOrd="0" destOrd="0" presId="urn:microsoft.com/office/officeart/2005/8/layout/gear1"/>
    <dgm:cxn modelId="{4BE8E2CE-7472-4602-9642-DF1755BFD031}" type="presOf" srcId="{FE55BE01-A95C-419B-8C1E-D6DEEDA2D764}" destId="{B84984A9-48D3-4AE5-BAF5-F2EEE96BA8A9}" srcOrd="2" destOrd="0" presId="urn:microsoft.com/office/officeart/2005/8/layout/gear1"/>
    <dgm:cxn modelId="{B9FEFEDE-53FB-4851-A7FB-AB1718D24236}" type="presOf" srcId="{FE55BE01-A95C-419B-8C1E-D6DEEDA2D764}" destId="{677674D4-852A-4525-955E-2476A06CA8F9}" srcOrd="0" destOrd="0" presId="urn:microsoft.com/office/officeart/2005/8/layout/gear1"/>
    <dgm:cxn modelId="{7BF00CE0-2445-4896-8990-2CA7390273CD}" srcId="{143A2613-203C-4EC0-AA3E-A05D27DAA180}" destId="{FE55BE01-A95C-419B-8C1E-D6DEEDA2D764}" srcOrd="0" destOrd="0" parTransId="{35CA98D3-C302-43B9-97BC-EFCFE0088F7B}" sibTransId="{3BFA3022-EE29-47E9-BD30-B3C79FB15B2D}"/>
    <dgm:cxn modelId="{E33EB63A-7AFB-4493-A8E2-9BF47810234B}" type="presParOf" srcId="{4868F0E9-DDF4-45D9-9FE6-DD2ADDB07DA3}" destId="{677674D4-852A-4525-955E-2476A06CA8F9}" srcOrd="0" destOrd="0" presId="urn:microsoft.com/office/officeart/2005/8/layout/gear1"/>
    <dgm:cxn modelId="{87701060-D13E-4EBD-ADAA-0D9B788E265A}" type="presParOf" srcId="{4868F0E9-DDF4-45D9-9FE6-DD2ADDB07DA3}" destId="{83A1838B-F8B7-4D1E-8A18-3A9D4321332D}" srcOrd="1" destOrd="0" presId="urn:microsoft.com/office/officeart/2005/8/layout/gear1"/>
    <dgm:cxn modelId="{AA6C7E7D-74B6-40BB-89E0-4094EDCB8814}" type="presParOf" srcId="{4868F0E9-DDF4-45D9-9FE6-DD2ADDB07DA3}" destId="{B84984A9-48D3-4AE5-BAF5-F2EEE96BA8A9}" srcOrd="2" destOrd="0" presId="urn:microsoft.com/office/officeart/2005/8/layout/gear1"/>
    <dgm:cxn modelId="{19A50604-BC0B-4F5B-B135-30DDF423B630}" type="presParOf" srcId="{4868F0E9-DDF4-45D9-9FE6-DD2ADDB07DA3}" destId="{1B501288-02C0-4278-8D05-5C6179F6CE2B}" srcOrd="3" destOrd="0" presId="urn:microsoft.com/office/officeart/2005/8/layout/gear1"/>
    <dgm:cxn modelId="{31DBEBC1-F020-4ABE-B0F9-BE024CBBEB9B}" type="presParOf" srcId="{4868F0E9-DDF4-45D9-9FE6-DD2ADDB07DA3}" destId="{BDAF24C0-DF65-4CEC-B103-B5ADD7E87AFD}" srcOrd="4" destOrd="0" presId="urn:microsoft.com/office/officeart/2005/8/layout/gear1"/>
    <dgm:cxn modelId="{A2CB8DD1-71E7-4506-9B80-4BF1789F1F43}" type="presParOf" srcId="{4868F0E9-DDF4-45D9-9FE6-DD2ADDB07DA3}" destId="{DAB8B042-139A-4D25-A119-FBF30BCC09F6}" srcOrd="5" destOrd="0" presId="urn:microsoft.com/office/officeart/2005/8/layout/gear1"/>
    <dgm:cxn modelId="{3953EC82-05DC-407D-99FF-06AD49948621}" type="presParOf" srcId="{4868F0E9-DDF4-45D9-9FE6-DD2ADDB07DA3}" destId="{8D744B28-2E38-4F22-854B-68892D3A3910}" srcOrd="6" destOrd="0" presId="urn:microsoft.com/office/officeart/2005/8/layout/gear1"/>
    <dgm:cxn modelId="{4AEC54B9-2D51-4A1D-BF59-9EC47EAA8DB7}" type="presParOf" srcId="{4868F0E9-DDF4-45D9-9FE6-DD2ADDB07DA3}" destId="{8A9AC528-2872-43FD-AEBD-737EF473BA90}" srcOrd="7" destOrd="0" presId="urn:microsoft.com/office/officeart/2005/8/layout/gear1"/>
    <dgm:cxn modelId="{1750AADA-6A31-47A0-8D9F-217F00F043AA}" type="presParOf" srcId="{4868F0E9-DDF4-45D9-9FE6-DD2ADDB07DA3}" destId="{99F1DFFA-04C7-4DEE-B473-6C755D179E4D}" srcOrd="8" destOrd="0" presId="urn:microsoft.com/office/officeart/2005/8/layout/gear1"/>
    <dgm:cxn modelId="{11D207C5-5EB7-4BC8-9402-3512EE7A4B84}" type="presParOf" srcId="{4868F0E9-DDF4-45D9-9FE6-DD2ADDB07DA3}" destId="{00CD1EB1-ED0F-405E-9D96-2530DFC85384}" srcOrd="9" destOrd="0" presId="urn:microsoft.com/office/officeart/2005/8/layout/gear1"/>
    <dgm:cxn modelId="{858E0582-E8F9-4D5B-9DF2-F2BF3E60205A}" type="presParOf" srcId="{4868F0E9-DDF4-45D9-9FE6-DD2ADDB07DA3}" destId="{E68A1260-7FCF-44EE-AB09-0F3CB48AAE6C}" srcOrd="10" destOrd="0" presId="urn:microsoft.com/office/officeart/2005/8/layout/gear1"/>
    <dgm:cxn modelId="{E9F8B4F3-9BE3-4CA7-9328-37E9C8F65F3D}" type="presParOf" srcId="{4868F0E9-DDF4-45D9-9FE6-DD2ADDB07DA3}" destId="{03702E7F-726D-4ECC-9ED9-8B4A171C55DB}" srcOrd="11" destOrd="0" presId="urn:microsoft.com/office/officeart/2005/8/layout/gear1"/>
    <dgm:cxn modelId="{A3E39C75-CB05-4EB7-9150-2D1416C12C6A}" type="presParOf" srcId="{4868F0E9-DDF4-45D9-9FE6-DD2ADDB07DA3}" destId="{B0737057-AB28-4A3F-ADFD-CD3C4240E942}"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FC43F61-55FB-4E98-89A2-0D6D7FCBCDDD}" type="doc">
      <dgm:prSet loTypeId="urn:microsoft.com/office/officeart/2005/8/layout/venn3" loCatId="relationship" qsTypeId="urn:microsoft.com/office/officeart/2005/8/quickstyle/simple1" qsCatId="simple" csTypeId="urn:microsoft.com/office/officeart/2005/8/colors/colorful5" csCatId="colorful" phldr="1"/>
      <dgm:spPr/>
      <dgm:t>
        <a:bodyPr/>
        <a:lstStyle/>
        <a:p>
          <a:endParaRPr lang="en-US"/>
        </a:p>
      </dgm:t>
    </dgm:pt>
    <dgm:pt modelId="{6F0AF714-11C8-4002-A921-40917836B24B}">
      <dgm:prSet phldrT="[Text]" phldr="0"/>
      <dgm:spPr/>
      <dgm:t>
        <a:bodyPr/>
        <a:lstStyle/>
        <a:p>
          <a:pPr rtl="0"/>
          <a:r>
            <a:rPr lang="en-US">
              <a:latin typeface="Century Gothic" panose="020B0502020202020204"/>
            </a:rPr>
            <a:t>60 Interviews</a:t>
          </a:r>
          <a:endParaRPr lang="en-US"/>
        </a:p>
      </dgm:t>
    </dgm:pt>
    <dgm:pt modelId="{0AE0A25A-90DD-482D-A068-1C0D5D2A6B29}" type="parTrans" cxnId="{43766488-1C4F-4F6C-B874-389CE21AB602}">
      <dgm:prSet/>
      <dgm:spPr/>
      <dgm:t>
        <a:bodyPr/>
        <a:lstStyle/>
        <a:p>
          <a:endParaRPr lang="en-US"/>
        </a:p>
      </dgm:t>
    </dgm:pt>
    <dgm:pt modelId="{08EC01C3-40CF-4D63-915C-7A10F3EB74B5}" type="sibTrans" cxnId="{43766488-1C4F-4F6C-B874-389CE21AB602}">
      <dgm:prSet/>
      <dgm:spPr/>
      <dgm:t>
        <a:bodyPr/>
        <a:lstStyle/>
        <a:p>
          <a:endParaRPr lang="en-US"/>
        </a:p>
      </dgm:t>
    </dgm:pt>
    <dgm:pt modelId="{B4076BB9-0AE3-453F-A45A-9128E0515ED1}">
      <dgm:prSet phldrT="[Text]" phldr="0"/>
      <dgm:spPr/>
      <dgm:t>
        <a:bodyPr/>
        <a:lstStyle/>
        <a:p>
          <a:pPr rtl="0"/>
          <a:r>
            <a:rPr lang="en-US">
              <a:latin typeface="Century Gothic" panose="020B0502020202020204"/>
            </a:rPr>
            <a:t>58 case record reviews</a:t>
          </a:r>
          <a:endParaRPr lang="en-US"/>
        </a:p>
      </dgm:t>
    </dgm:pt>
    <dgm:pt modelId="{99F54948-8963-4419-80B2-42F0ADDF764E}" type="parTrans" cxnId="{A49F3AFA-64FB-4467-8F4F-B65E8B9AA306}">
      <dgm:prSet/>
      <dgm:spPr/>
      <dgm:t>
        <a:bodyPr/>
        <a:lstStyle/>
        <a:p>
          <a:endParaRPr lang="en-US"/>
        </a:p>
      </dgm:t>
    </dgm:pt>
    <dgm:pt modelId="{3E21A494-8879-4C07-BDB2-A7FA5C5AE278}" type="sibTrans" cxnId="{A49F3AFA-64FB-4467-8F4F-B65E8B9AA306}">
      <dgm:prSet/>
      <dgm:spPr/>
      <dgm:t>
        <a:bodyPr/>
        <a:lstStyle/>
        <a:p>
          <a:endParaRPr lang="en-US"/>
        </a:p>
      </dgm:t>
    </dgm:pt>
    <dgm:pt modelId="{FD0EAE15-291B-430F-B2F9-5EE849287B81}">
      <dgm:prSet phldrT="[Text]" phldr="0"/>
      <dgm:spPr/>
      <dgm:t>
        <a:bodyPr/>
        <a:lstStyle/>
        <a:p>
          <a:pPr rtl="0"/>
          <a:r>
            <a:rPr lang="en-US">
              <a:latin typeface="Century Gothic" panose="020B0502020202020204"/>
            </a:rPr>
            <a:t>2457 exploitation referral reviews</a:t>
          </a:r>
          <a:endParaRPr lang="en-US"/>
        </a:p>
      </dgm:t>
    </dgm:pt>
    <dgm:pt modelId="{B9DF3FEC-7662-4CD1-9337-D604801F8D00}" type="parTrans" cxnId="{73C09D08-452B-4BEE-AE6A-0847DBD56F81}">
      <dgm:prSet/>
      <dgm:spPr/>
      <dgm:t>
        <a:bodyPr/>
        <a:lstStyle/>
        <a:p>
          <a:endParaRPr lang="en-US"/>
        </a:p>
      </dgm:t>
    </dgm:pt>
    <dgm:pt modelId="{F193D586-7AC6-43E5-AC40-2B7F124D083F}" type="sibTrans" cxnId="{73C09D08-452B-4BEE-AE6A-0847DBD56F81}">
      <dgm:prSet/>
      <dgm:spPr/>
      <dgm:t>
        <a:bodyPr/>
        <a:lstStyle/>
        <a:p>
          <a:endParaRPr lang="en-US"/>
        </a:p>
      </dgm:t>
    </dgm:pt>
    <dgm:pt modelId="{81C5ED75-D749-423D-8765-35CB15CDE6D9}" type="pres">
      <dgm:prSet presAssocID="{4FC43F61-55FB-4E98-89A2-0D6D7FCBCDDD}" presName="Name0" presStyleCnt="0">
        <dgm:presLayoutVars>
          <dgm:dir/>
          <dgm:resizeHandles val="exact"/>
        </dgm:presLayoutVars>
      </dgm:prSet>
      <dgm:spPr/>
    </dgm:pt>
    <dgm:pt modelId="{90C19496-445F-4F19-935B-69ED58936758}" type="pres">
      <dgm:prSet presAssocID="{6F0AF714-11C8-4002-A921-40917836B24B}" presName="Name5" presStyleLbl="vennNode1" presStyleIdx="0" presStyleCnt="3">
        <dgm:presLayoutVars>
          <dgm:bulletEnabled val="1"/>
        </dgm:presLayoutVars>
      </dgm:prSet>
      <dgm:spPr/>
    </dgm:pt>
    <dgm:pt modelId="{E58CC757-B555-42D4-BD0B-A66325DE918A}" type="pres">
      <dgm:prSet presAssocID="{08EC01C3-40CF-4D63-915C-7A10F3EB74B5}" presName="space" presStyleCnt="0"/>
      <dgm:spPr/>
    </dgm:pt>
    <dgm:pt modelId="{06BF95E7-3D39-4C4C-AF44-B9213AF107EA}" type="pres">
      <dgm:prSet presAssocID="{B4076BB9-0AE3-453F-A45A-9128E0515ED1}" presName="Name5" presStyleLbl="vennNode1" presStyleIdx="1" presStyleCnt="3">
        <dgm:presLayoutVars>
          <dgm:bulletEnabled val="1"/>
        </dgm:presLayoutVars>
      </dgm:prSet>
      <dgm:spPr/>
    </dgm:pt>
    <dgm:pt modelId="{7A661528-AB28-4C89-9362-16B35EE0F1B5}" type="pres">
      <dgm:prSet presAssocID="{3E21A494-8879-4C07-BDB2-A7FA5C5AE278}" presName="space" presStyleCnt="0"/>
      <dgm:spPr/>
    </dgm:pt>
    <dgm:pt modelId="{BBFCA67A-D2C6-4247-928E-B026F24D0169}" type="pres">
      <dgm:prSet presAssocID="{FD0EAE15-291B-430F-B2F9-5EE849287B81}" presName="Name5" presStyleLbl="vennNode1" presStyleIdx="2" presStyleCnt="3">
        <dgm:presLayoutVars>
          <dgm:bulletEnabled val="1"/>
        </dgm:presLayoutVars>
      </dgm:prSet>
      <dgm:spPr/>
    </dgm:pt>
  </dgm:ptLst>
  <dgm:cxnLst>
    <dgm:cxn modelId="{73C09D08-452B-4BEE-AE6A-0847DBD56F81}" srcId="{4FC43F61-55FB-4E98-89A2-0D6D7FCBCDDD}" destId="{FD0EAE15-291B-430F-B2F9-5EE849287B81}" srcOrd="2" destOrd="0" parTransId="{B9DF3FEC-7662-4CD1-9337-D604801F8D00}" sibTransId="{F193D586-7AC6-43E5-AC40-2B7F124D083F}"/>
    <dgm:cxn modelId="{EF9C091D-C539-48EB-9931-29B1AAC5EF00}" type="presOf" srcId="{6F0AF714-11C8-4002-A921-40917836B24B}" destId="{90C19496-445F-4F19-935B-69ED58936758}" srcOrd="0" destOrd="0" presId="urn:microsoft.com/office/officeart/2005/8/layout/venn3"/>
    <dgm:cxn modelId="{43766488-1C4F-4F6C-B874-389CE21AB602}" srcId="{4FC43F61-55FB-4E98-89A2-0D6D7FCBCDDD}" destId="{6F0AF714-11C8-4002-A921-40917836B24B}" srcOrd="0" destOrd="0" parTransId="{0AE0A25A-90DD-482D-A068-1C0D5D2A6B29}" sibTransId="{08EC01C3-40CF-4D63-915C-7A10F3EB74B5}"/>
    <dgm:cxn modelId="{D6E36E8F-14A9-4836-8D81-41C115D868DC}" type="presOf" srcId="{4FC43F61-55FB-4E98-89A2-0D6D7FCBCDDD}" destId="{81C5ED75-D749-423D-8765-35CB15CDE6D9}" srcOrd="0" destOrd="0" presId="urn:microsoft.com/office/officeart/2005/8/layout/venn3"/>
    <dgm:cxn modelId="{95E6ABA9-8E2E-4D2A-914C-A0EEF95FD4AD}" type="presOf" srcId="{FD0EAE15-291B-430F-B2F9-5EE849287B81}" destId="{BBFCA67A-D2C6-4247-928E-B026F24D0169}" srcOrd="0" destOrd="0" presId="urn:microsoft.com/office/officeart/2005/8/layout/venn3"/>
    <dgm:cxn modelId="{4E9B1DF2-9A48-4622-91BD-601DA4E472C3}" type="presOf" srcId="{B4076BB9-0AE3-453F-A45A-9128E0515ED1}" destId="{06BF95E7-3D39-4C4C-AF44-B9213AF107EA}" srcOrd="0" destOrd="0" presId="urn:microsoft.com/office/officeart/2005/8/layout/venn3"/>
    <dgm:cxn modelId="{A49F3AFA-64FB-4467-8F4F-B65E8B9AA306}" srcId="{4FC43F61-55FB-4E98-89A2-0D6D7FCBCDDD}" destId="{B4076BB9-0AE3-453F-A45A-9128E0515ED1}" srcOrd="1" destOrd="0" parTransId="{99F54948-8963-4419-80B2-42F0ADDF764E}" sibTransId="{3E21A494-8879-4C07-BDB2-A7FA5C5AE278}"/>
    <dgm:cxn modelId="{4D7C8D19-49D9-49C6-9DD9-798043DF82B0}" type="presParOf" srcId="{81C5ED75-D749-423D-8765-35CB15CDE6D9}" destId="{90C19496-445F-4F19-935B-69ED58936758}" srcOrd="0" destOrd="0" presId="urn:microsoft.com/office/officeart/2005/8/layout/venn3"/>
    <dgm:cxn modelId="{562454F1-2F2E-4448-8578-F6CDF5953D7D}" type="presParOf" srcId="{81C5ED75-D749-423D-8765-35CB15CDE6D9}" destId="{E58CC757-B555-42D4-BD0B-A66325DE918A}" srcOrd="1" destOrd="0" presId="urn:microsoft.com/office/officeart/2005/8/layout/venn3"/>
    <dgm:cxn modelId="{2573CCB8-EA83-4FFF-B96A-20A8D57246F3}" type="presParOf" srcId="{81C5ED75-D749-423D-8765-35CB15CDE6D9}" destId="{06BF95E7-3D39-4C4C-AF44-B9213AF107EA}" srcOrd="2" destOrd="0" presId="urn:microsoft.com/office/officeart/2005/8/layout/venn3"/>
    <dgm:cxn modelId="{B8242169-E93C-4846-AAB8-FEA2862E35FF}" type="presParOf" srcId="{81C5ED75-D749-423D-8765-35CB15CDE6D9}" destId="{7A661528-AB28-4C89-9362-16B35EE0F1B5}" srcOrd="3" destOrd="0" presId="urn:microsoft.com/office/officeart/2005/8/layout/venn3"/>
    <dgm:cxn modelId="{39CDE080-99D7-4648-939C-5015EC9321B4}" type="presParOf" srcId="{81C5ED75-D749-423D-8765-35CB15CDE6D9}" destId="{BBFCA67A-D2C6-4247-928E-B026F24D0169}" srcOrd="4" destOrd="0" presId="urn:microsoft.com/office/officeart/2005/8/layout/ven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ADE3600-05BE-432A-BCF2-E40289997CA3}" type="doc">
      <dgm:prSet loTypeId="urn:microsoft.com/office/officeart/2005/8/layout/venn3" loCatId="relationship" qsTypeId="urn:microsoft.com/office/officeart/2005/8/quickstyle/simple1" qsCatId="simple" csTypeId="urn:microsoft.com/office/officeart/2005/8/colors/colorful5" csCatId="colorful" phldr="1"/>
      <dgm:spPr/>
      <dgm:t>
        <a:bodyPr/>
        <a:lstStyle/>
        <a:p>
          <a:endParaRPr lang="en-US"/>
        </a:p>
      </dgm:t>
    </dgm:pt>
    <dgm:pt modelId="{B0DFE6D0-5815-480A-86E5-9AED5D815159}">
      <dgm:prSet phldrT="[Text]" phldr="0"/>
      <dgm:spPr/>
      <dgm:t>
        <a:bodyPr/>
        <a:lstStyle/>
        <a:p>
          <a:pPr rtl="0"/>
          <a:r>
            <a:rPr lang="en-US">
              <a:latin typeface="Century Gothic" panose="020B0502020202020204"/>
            </a:rPr>
            <a:t>Multiple Vulnerabilities</a:t>
          </a:r>
          <a:endParaRPr lang="en-US"/>
        </a:p>
      </dgm:t>
    </dgm:pt>
    <dgm:pt modelId="{427F6FAB-F7C7-4487-883A-D6E54CA009CF}" type="parTrans" cxnId="{09074C94-EB40-4F37-89A5-098BE156C5BF}">
      <dgm:prSet/>
      <dgm:spPr/>
      <dgm:t>
        <a:bodyPr/>
        <a:lstStyle/>
        <a:p>
          <a:endParaRPr lang="en-US"/>
        </a:p>
      </dgm:t>
    </dgm:pt>
    <dgm:pt modelId="{86B55913-E804-4B77-9A16-A24AC8C44928}" type="sibTrans" cxnId="{09074C94-EB40-4F37-89A5-098BE156C5BF}">
      <dgm:prSet/>
      <dgm:spPr/>
      <dgm:t>
        <a:bodyPr/>
        <a:lstStyle/>
        <a:p>
          <a:endParaRPr lang="en-US"/>
        </a:p>
      </dgm:t>
    </dgm:pt>
    <dgm:pt modelId="{CB87542D-A708-4236-86A2-48294FEAED77}">
      <dgm:prSet phldrT="[Text]" phldr="0"/>
      <dgm:spPr/>
      <dgm:t>
        <a:bodyPr/>
        <a:lstStyle/>
        <a:p>
          <a:pPr rtl="0"/>
          <a:r>
            <a:rPr lang="en-US">
              <a:latin typeface="Century Gothic" panose="020B0502020202020204"/>
            </a:rPr>
            <a:t>Multiple Types of Abuse</a:t>
          </a:r>
          <a:endParaRPr lang="en-US"/>
        </a:p>
      </dgm:t>
    </dgm:pt>
    <dgm:pt modelId="{94BF78E3-AAAC-41A1-ABF8-8F2A8B49C117}" type="parTrans" cxnId="{4501F6F2-CDA1-4323-AE70-5F8EE40A6D9E}">
      <dgm:prSet/>
      <dgm:spPr/>
      <dgm:t>
        <a:bodyPr/>
        <a:lstStyle/>
        <a:p>
          <a:endParaRPr lang="en-US"/>
        </a:p>
      </dgm:t>
    </dgm:pt>
    <dgm:pt modelId="{4FAADF69-6AA4-40D8-B428-A44926D7937D}" type="sibTrans" cxnId="{4501F6F2-CDA1-4323-AE70-5F8EE40A6D9E}">
      <dgm:prSet/>
      <dgm:spPr/>
      <dgm:t>
        <a:bodyPr/>
        <a:lstStyle/>
        <a:p>
          <a:endParaRPr lang="en-US"/>
        </a:p>
      </dgm:t>
    </dgm:pt>
    <dgm:pt modelId="{D12CDBBD-FFCD-48FF-A6BE-4B0A76819E41}">
      <dgm:prSet phldrT="[Text]" phldr="0"/>
      <dgm:spPr/>
      <dgm:t>
        <a:bodyPr/>
        <a:lstStyle/>
        <a:p>
          <a:pPr rtl="0"/>
          <a:r>
            <a:rPr lang="en-US">
              <a:latin typeface="Century Gothic" panose="020B0502020202020204"/>
            </a:rPr>
            <a:t>Escalation </a:t>
          </a:r>
          <a:endParaRPr lang="en-US"/>
        </a:p>
      </dgm:t>
    </dgm:pt>
    <dgm:pt modelId="{FA546746-338B-41C7-A6CB-37DF9FA8982D}" type="parTrans" cxnId="{E7476157-9FB6-47F4-95CA-A9A298904995}">
      <dgm:prSet/>
      <dgm:spPr/>
      <dgm:t>
        <a:bodyPr/>
        <a:lstStyle/>
        <a:p>
          <a:endParaRPr lang="en-US"/>
        </a:p>
      </dgm:t>
    </dgm:pt>
    <dgm:pt modelId="{451C7321-6AEF-437C-A6BD-AE1A5C0FB90A}" type="sibTrans" cxnId="{E7476157-9FB6-47F4-95CA-A9A298904995}">
      <dgm:prSet/>
      <dgm:spPr/>
      <dgm:t>
        <a:bodyPr/>
        <a:lstStyle/>
        <a:p>
          <a:endParaRPr lang="en-US"/>
        </a:p>
      </dgm:t>
    </dgm:pt>
    <dgm:pt modelId="{3C6C1F12-76C9-4401-8DDE-9AC2595380F9}">
      <dgm:prSet phldr="0"/>
      <dgm:spPr/>
      <dgm:t>
        <a:bodyPr/>
        <a:lstStyle/>
        <a:p>
          <a:r>
            <a:rPr lang="en-US">
              <a:latin typeface="Century Gothic" panose="020B0502020202020204"/>
            </a:rPr>
            <a:t>Legislation</a:t>
          </a:r>
        </a:p>
      </dgm:t>
    </dgm:pt>
    <dgm:pt modelId="{8F03CCBC-648E-417E-A853-218D3E8E6CA5}" type="parTrans" cxnId="{C213B25E-BA94-47B2-975D-5C8EB7F91924}">
      <dgm:prSet/>
      <dgm:spPr/>
    </dgm:pt>
    <dgm:pt modelId="{7A1500AE-07C8-40DA-A240-3D0BBA0A2438}" type="sibTrans" cxnId="{C213B25E-BA94-47B2-975D-5C8EB7F91924}">
      <dgm:prSet/>
      <dgm:spPr/>
    </dgm:pt>
    <dgm:pt modelId="{E6F3DA01-6ED4-494E-A1DE-3DB47EAB9DF0}">
      <dgm:prSet phldr="0"/>
      <dgm:spPr/>
      <dgm:t>
        <a:bodyPr/>
        <a:lstStyle/>
        <a:p>
          <a:r>
            <a:rPr lang="en-US">
              <a:latin typeface="Century Gothic" panose="020B0502020202020204"/>
            </a:rPr>
            <a:t>MSP</a:t>
          </a:r>
        </a:p>
      </dgm:t>
    </dgm:pt>
    <dgm:pt modelId="{8D7FCA26-90DE-44EF-95A2-6F9C1A0C1430}" type="parTrans" cxnId="{0BD9B9B4-EDDE-4702-B7D0-D9F44ABA9E7B}">
      <dgm:prSet/>
      <dgm:spPr/>
    </dgm:pt>
    <dgm:pt modelId="{6A8421DA-93EB-4193-B575-43FCD8A3B6B7}" type="sibTrans" cxnId="{0BD9B9B4-EDDE-4702-B7D0-D9F44ABA9E7B}">
      <dgm:prSet/>
      <dgm:spPr/>
    </dgm:pt>
    <dgm:pt modelId="{90F6EF8D-E385-4150-8F89-19205BED4B7D}" type="pres">
      <dgm:prSet presAssocID="{2ADE3600-05BE-432A-BCF2-E40289997CA3}" presName="Name0" presStyleCnt="0">
        <dgm:presLayoutVars>
          <dgm:dir/>
          <dgm:resizeHandles val="exact"/>
        </dgm:presLayoutVars>
      </dgm:prSet>
      <dgm:spPr/>
    </dgm:pt>
    <dgm:pt modelId="{9FA1C245-5923-44FF-A2FA-10F3F7F31E08}" type="pres">
      <dgm:prSet presAssocID="{B0DFE6D0-5815-480A-86E5-9AED5D815159}" presName="Name5" presStyleLbl="vennNode1" presStyleIdx="0" presStyleCnt="5">
        <dgm:presLayoutVars>
          <dgm:bulletEnabled val="1"/>
        </dgm:presLayoutVars>
      </dgm:prSet>
      <dgm:spPr/>
    </dgm:pt>
    <dgm:pt modelId="{DCF71887-A24D-4088-AF67-4BC2E7334B41}" type="pres">
      <dgm:prSet presAssocID="{86B55913-E804-4B77-9A16-A24AC8C44928}" presName="space" presStyleCnt="0"/>
      <dgm:spPr/>
    </dgm:pt>
    <dgm:pt modelId="{7D8BEE4F-516A-44B4-882F-9BBCE1200D70}" type="pres">
      <dgm:prSet presAssocID="{CB87542D-A708-4236-86A2-48294FEAED77}" presName="Name5" presStyleLbl="vennNode1" presStyleIdx="1" presStyleCnt="5">
        <dgm:presLayoutVars>
          <dgm:bulletEnabled val="1"/>
        </dgm:presLayoutVars>
      </dgm:prSet>
      <dgm:spPr/>
    </dgm:pt>
    <dgm:pt modelId="{D5B36766-9ED0-42B8-8F9A-FE12B3EFE8FD}" type="pres">
      <dgm:prSet presAssocID="{4FAADF69-6AA4-40D8-B428-A44926D7937D}" presName="space" presStyleCnt="0"/>
      <dgm:spPr/>
    </dgm:pt>
    <dgm:pt modelId="{9BDCB09E-95F0-4D5A-9825-004574AAE9EB}" type="pres">
      <dgm:prSet presAssocID="{D12CDBBD-FFCD-48FF-A6BE-4B0A76819E41}" presName="Name5" presStyleLbl="vennNode1" presStyleIdx="2" presStyleCnt="5">
        <dgm:presLayoutVars>
          <dgm:bulletEnabled val="1"/>
        </dgm:presLayoutVars>
      </dgm:prSet>
      <dgm:spPr/>
    </dgm:pt>
    <dgm:pt modelId="{5E23D0C2-28D4-4D32-97C8-3B751167A2F2}" type="pres">
      <dgm:prSet presAssocID="{451C7321-6AEF-437C-A6BD-AE1A5C0FB90A}" presName="space" presStyleCnt="0"/>
      <dgm:spPr/>
    </dgm:pt>
    <dgm:pt modelId="{7CD6F11F-D1A9-4063-8D23-93B4F04C52B7}" type="pres">
      <dgm:prSet presAssocID="{3C6C1F12-76C9-4401-8DDE-9AC2595380F9}" presName="Name5" presStyleLbl="vennNode1" presStyleIdx="3" presStyleCnt="5">
        <dgm:presLayoutVars>
          <dgm:bulletEnabled val="1"/>
        </dgm:presLayoutVars>
      </dgm:prSet>
      <dgm:spPr/>
    </dgm:pt>
    <dgm:pt modelId="{D4FB0D43-46AD-4F19-899F-8CCF5AECAEC8}" type="pres">
      <dgm:prSet presAssocID="{7A1500AE-07C8-40DA-A240-3D0BBA0A2438}" presName="space" presStyleCnt="0"/>
      <dgm:spPr/>
    </dgm:pt>
    <dgm:pt modelId="{A673FECF-E065-497F-970D-DE9B9C7A11B2}" type="pres">
      <dgm:prSet presAssocID="{E6F3DA01-6ED4-494E-A1DE-3DB47EAB9DF0}" presName="Name5" presStyleLbl="vennNode1" presStyleIdx="4" presStyleCnt="5">
        <dgm:presLayoutVars>
          <dgm:bulletEnabled val="1"/>
        </dgm:presLayoutVars>
      </dgm:prSet>
      <dgm:spPr/>
    </dgm:pt>
  </dgm:ptLst>
  <dgm:cxnLst>
    <dgm:cxn modelId="{FC57750F-5BD6-418D-B282-CDE34A280460}" type="presOf" srcId="{E6F3DA01-6ED4-494E-A1DE-3DB47EAB9DF0}" destId="{A673FECF-E065-497F-970D-DE9B9C7A11B2}" srcOrd="0" destOrd="0" presId="urn:microsoft.com/office/officeart/2005/8/layout/venn3"/>
    <dgm:cxn modelId="{8A457A2D-6962-4124-AB74-0931A565C75F}" type="presOf" srcId="{D12CDBBD-FFCD-48FF-A6BE-4B0A76819E41}" destId="{9BDCB09E-95F0-4D5A-9825-004574AAE9EB}" srcOrd="0" destOrd="0" presId="urn:microsoft.com/office/officeart/2005/8/layout/venn3"/>
    <dgm:cxn modelId="{00C2C32E-D1D7-4771-A62C-4758F3012597}" type="presOf" srcId="{2ADE3600-05BE-432A-BCF2-E40289997CA3}" destId="{90F6EF8D-E385-4150-8F89-19205BED4B7D}" srcOrd="0" destOrd="0" presId="urn:microsoft.com/office/officeart/2005/8/layout/venn3"/>
    <dgm:cxn modelId="{C213B25E-BA94-47B2-975D-5C8EB7F91924}" srcId="{2ADE3600-05BE-432A-BCF2-E40289997CA3}" destId="{3C6C1F12-76C9-4401-8DDE-9AC2595380F9}" srcOrd="3" destOrd="0" parTransId="{8F03CCBC-648E-417E-A853-218D3E8E6CA5}" sibTransId="{7A1500AE-07C8-40DA-A240-3D0BBA0A2438}"/>
    <dgm:cxn modelId="{E7476157-9FB6-47F4-95CA-A9A298904995}" srcId="{2ADE3600-05BE-432A-BCF2-E40289997CA3}" destId="{D12CDBBD-FFCD-48FF-A6BE-4B0A76819E41}" srcOrd="2" destOrd="0" parTransId="{FA546746-338B-41C7-A6CB-37DF9FA8982D}" sibTransId="{451C7321-6AEF-437C-A6BD-AE1A5C0FB90A}"/>
    <dgm:cxn modelId="{F591DD90-A721-4E85-B7B0-3477071E14F5}" type="presOf" srcId="{CB87542D-A708-4236-86A2-48294FEAED77}" destId="{7D8BEE4F-516A-44B4-882F-9BBCE1200D70}" srcOrd="0" destOrd="0" presId="urn:microsoft.com/office/officeart/2005/8/layout/venn3"/>
    <dgm:cxn modelId="{09074C94-EB40-4F37-89A5-098BE156C5BF}" srcId="{2ADE3600-05BE-432A-BCF2-E40289997CA3}" destId="{B0DFE6D0-5815-480A-86E5-9AED5D815159}" srcOrd="0" destOrd="0" parTransId="{427F6FAB-F7C7-4487-883A-D6E54CA009CF}" sibTransId="{86B55913-E804-4B77-9A16-A24AC8C44928}"/>
    <dgm:cxn modelId="{541E719D-D34C-476C-BD32-317CCCEC5F9D}" type="presOf" srcId="{3C6C1F12-76C9-4401-8DDE-9AC2595380F9}" destId="{7CD6F11F-D1A9-4063-8D23-93B4F04C52B7}" srcOrd="0" destOrd="0" presId="urn:microsoft.com/office/officeart/2005/8/layout/venn3"/>
    <dgm:cxn modelId="{0BD9B9B4-EDDE-4702-B7D0-D9F44ABA9E7B}" srcId="{2ADE3600-05BE-432A-BCF2-E40289997CA3}" destId="{E6F3DA01-6ED4-494E-A1DE-3DB47EAB9DF0}" srcOrd="4" destOrd="0" parTransId="{8D7FCA26-90DE-44EF-95A2-6F9C1A0C1430}" sibTransId="{6A8421DA-93EB-4193-B575-43FCD8A3B6B7}"/>
    <dgm:cxn modelId="{54EA5BE7-DECD-41FC-98A5-8E5FBCF461B6}" type="presOf" srcId="{B0DFE6D0-5815-480A-86E5-9AED5D815159}" destId="{9FA1C245-5923-44FF-A2FA-10F3F7F31E08}" srcOrd="0" destOrd="0" presId="urn:microsoft.com/office/officeart/2005/8/layout/venn3"/>
    <dgm:cxn modelId="{4501F6F2-CDA1-4323-AE70-5F8EE40A6D9E}" srcId="{2ADE3600-05BE-432A-BCF2-E40289997CA3}" destId="{CB87542D-A708-4236-86A2-48294FEAED77}" srcOrd="1" destOrd="0" parTransId="{94BF78E3-AAAC-41A1-ABF8-8F2A8B49C117}" sibTransId="{4FAADF69-6AA4-40D8-B428-A44926D7937D}"/>
    <dgm:cxn modelId="{92C06B0C-D2AF-426A-BC0B-3AFCC9120DB9}" type="presParOf" srcId="{90F6EF8D-E385-4150-8F89-19205BED4B7D}" destId="{9FA1C245-5923-44FF-A2FA-10F3F7F31E08}" srcOrd="0" destOrd="0" presId="urn:microsoft.com/office/officeart/2005/8/layout/venn3"/>
    <dgm:cxn modelId="{65F67691-E911-438D-B81D-43D2C5310092}" type="presParOf" srcId="{90F6EF8D-E385-4150-8F89-19205BED4B7D}" destId="{DCF71887-A24D-4088-AF67-4BC2E7334B41}" srcOrd="1" destOrd="0" presId="urn:microsoft.com/office/officeart/2005/8/layout/venn3"/>
    <dgm:cxn modelId="{ADD2C576-5762-4359-9CE1-1E6363450151}" type="presParOf" srcId="{90F6EF8D-E385-4150-8F89-19205BED4B7D}" destId="{7D8BEE4F-516A-44B4-882F-9BBCE1200D70}" srcOrd="2" destOrd="0" presId="urn:microsoft.com/office/officeart/2005/8/layout/venn3"/>
    <dgm:cxn modelId="{5D5EB865-F192-4D3A-B61C-88C4CA02363D}" type="presParOf" srcId="{90F6EF8D-E385-4150-8F89-19205BED4B7D}" destId="{D5B36766-9ED0-42B8-8F9A-FE12B3EFE8FD}" srcOrd="3" destOrd="0" presId="urn:microsoft.com/office/officeart/2005/8/layout/venn3"/>
    <dgm:cxn modelId="{6C9B3924-E905-4769-9FAA-ED310AFF557D}" type="presParOf" srcId="{90F6EF8D-E385-4150-8F89-19205BED4B7D}" destId="{9BDCB09E-95F0-4D5A-9825-004574AAE9EB}" srcOrd="4" destOrd="0" presId="urn:microsoft.com/office/officeart/2005/8/layout/venn3"/>
    <dgm:cxn modelId="{572ED5B8-25E7-433D-8916-5D5E6FBE7396}" type="presParOf" srcId="{90F6EF8D-E385-4150-8F89-19205BED4B7D}" destId="{5E23D0C2-28D4-4D32-97C8-3B751167A2F2}" srcOrd="5" destOrd="0" presId="urn:microsoft.com/office/officeart/2005/8/layout/venn3"/>
    <dgm:cxn modelId="{B999518C-E9AA-49F5-ABDF-960646B8D664}" type="presParOf" srcId="{90F6EF8D-E385-4150-8F89-19205BED4B7D}" destId="{7CD6F11F-D1A9-4063-8D23-93B4F04C52B7}" srcOrd="6" destOrd="0" presId="urn:microsoft.com/office/officeart/2005/8/layout/venn3"/>
    <dgm:cxn modelId="{209898DE-C904-4722-9C0F-0D4582D7D609}" type="presParOf" srcId="{90F6EF8D-E385-4150-8F89-19205BED4B7D}" destId="{D4FB0D43-46AD-4F19-899F-8CCF5AECAEC8}" srcOrd="7" destOrd="0" presId="urn:microsoft.com/office/officeart/2005/8/layout/venn3"/>
    <dgm:cxn modelId="{FF8D9C1C-48B0-4BF9-95F1-6FEAF38C629B}" type="presParOf" srcId="{90F6EF8D-E385-4150-8F89-19205BED4B7D}" destId="{A673FECF-E065-497F-970D-DE9B9C7A11B2}" srcOrd="8"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3399F5A-9807-4EFD-8858-B568EE96E6A1}" type="doc">
      <dgm:prSet loTypeId="urn:microsoft.com/office/officeart/2005/8/layout/venn3" loCatId="relationship" qsTypeId="urn:microsoft.com/office/officeart/2005/8/quickstyle/simple1" qsCatId="simple" csTypeId="urn:microsoft.com/office/officeart/2005/8/colors/accent5_4" csCatId="accent5" phldr="1"/>
      <dgm:spPr/>
      <dgm:t>
        <a:bodyPr/>
        <a:lstStyle/>
        <a:p>
          <a:endParaRPr lang="en-US"/>
        </a:p>
      </dgm:t>
    </dgm:pt>
    <dgm:pt modelId="{CB257FA3-72CE-454E-ACF7-C0BB3FDF7151}">
      <dgm:prSet phldrT="[Text]" phldr="0"/>
      <dgm:spPr/>
      <dgm:t>
        <a:bodyPr/>
        <a:lstStyle/>
        <a:p>
          <a:pPr rtl="0"/>
          <a:r>
            <a:rPr lang="en-US">
              <a:latin typeface="Century Gothic" panose="020B0502020202020204"/>
            </a:rPr>
            <a:t>Risk Reduction</a:t>
          </a:r>
          <a:endParaRPr lang="en-US"/>
        </a:p>
      </dgm:t>
    </dgm:pt>
    <dgm:pt modelId="{4F934368-A4F5-42C9-85B5-C4E4026A29F3}" type="parTrans" cxnId="{C257F66F-7A4B-4202-830D-E0D34272799B}">
      <dgm:prSet/>
      <dgm:spPr/>
      <dgm:t>
        <a:bodyPr/>
        <a:lstStyle/>
        <a:p>
          <a:endParaRPr lang="en-US"/>
        </a:p>
      </dgm:t>
    </dgm:pt>
    <dgm:pt modelId="{16931914-4FCA-4985-9CA9-744AEC172735}" type="sibTrans" cxnId="{C257F66F-7A4B-4202-830D-E0D34272799B}">
      <dgm:prSet/>
      <dgm:spPr/>
      <dgm:t>
        <a:bodyPr/>
        <a:lstStyle/>
        <a:p>
          <a:endParaRPr lang="en-US"/>
        </a:p>
      </dgm:t>
    </dgm:pt>
    <dgm:pt modelId="{DD163F80-8842-40A7-B9E0-F8E3EA1E13F2}">
      <dgm:prSet phldrT="[Text]" phldr="0"/>
      <dgm:spPr/>
      <dgm:t>
        <a:bodyPr/>
        <a:lstStyle/>
        <a:p>
          <a:pPr rtl="0"/>
          <a:r>
            <a:rPr lang="en-US">
              <a:latin typeface="Century Gothic" panose="020B0502020202020204"/>
            </a:rPr>
            <a:t>Risk Remained</a:t>
          </a:r>
          <a:endParaRPr lang="en-US"/>
        </a:p>
      </dgm:t>
    </dgm:pt>
    <dgm:pt modelId="{7594F91C-C6B7-4626-A637-86276E444AF8}" type="parTrans" cxnId="{BC4F1F6B-F71F-4286-A17C-50ABCB6407B2}">
      <dgm:prSet/>
      <dgm:spPr/>
      <dgm:t>
        <a:bodyPr/>
        <a:lstStyle/>
        <a:p>
          <a:endParaRPr lang="en-US"/>
        </a:p>
      </dgm:t>
    </dgm:pt>
    <dgm:pt modelId="{CEA2A83A-86F5-4D58-B063-A755961A8048}" type="sibTrans" cxnId="{BC4F1F6B-F71F-4286-A17C-50ABCB6407B2}">
      <dgm:prSet/>
      <dgm:spPr/>
      <dgm:t>
        <a:bodyPr/>
        <a:lstStyle/>
        <a:p>
          <a:endParaRPr lang="en-US"/>
        </a:p>
      </dgm:t>
    </dgm:pt>
    <dgm:pt modelId="{A945AAA2-327B-47CE-8273-BA313D8EAC89}">
      <dgm:prSet phldrT="[Text]" phldr="0"/>
      <dgm:spPr/>
      <dgm:t>
        <a:bodyPr/>
        <a:lstStyle/>
        <a:p>
          <a:pPr rtl="0"/>
          <a:r>
            <a:rPr lang="en-US">
              <a:latin typeface="Century Gothic" panose="020B0502020202020204"/>
            </a:rPr>
            <a:t>Risk Removed</a:t>
          </a:r>
          <a:endParaRPr lang="en-US"/>
        </a:p>
      </dgm:t>
    </dgm:pt>
    <dgm:pt modelId="{38A008BB-69BD-4441-8CCE-77A58437287E}" type="parTrans" cxnId="{0BF6DE0F-8521-4C1D-9FF7-1019ABD554C0}">
      <dgm:prSet/>
      <dgm:spPr/>
      <dgm:t>
        <a:bodyPr/>
        <a:lstStyle/>
        <a:p>
          <a:endParaRPr lang="en-US"/>
        </a:p>
      </dgm:t>
    </dgm:pt>
    <dgm:pt modelId="{97B01C14-0E9A-4B9E-AEBD-D80FCFF2905F}" type="sibTrans" cxnId="{0BF6DE0F-8521-4C1D-9FF7-1019ABD554C0}">
      <dgm:prSet/>
      <dgm:spPr/>
      <dgm:t>
        <a:bodyPr/>
        <a:lstStyle/>
        <a:p>
          <a:endParaRPr lang="en-US"/>
        </a:p>
      </dgm:t>
    </dgm:pt>
    <dgm:pt modelId="{7D7CACA4-5EBF-42EA-88C0-40936F22F060}" type="pres">
      <dgm:prSet presAssocID="{A3399F5A-9807-4EFD-8858-B568EE96E6A1}" presName="Name0" presStyleCnt="0">
        <dgm:presLayoutVars>
          <dgm:dir/>
          <dgm:resizeHandles val="exact"/>
        </dgm:presLayoutVars>
      </dgm:prSet>
      <dgm:spPr/>
    </dgm:pt>
    <dgm:pt modelId="{45EC38EB-0FBE-4E27-A6E7-773F72A25246}" type="pres">
      <dgm:prSet presAssocID="{CB257FA3-72CE-454E-ACF7-C0BB3FDF7151}" presName="Name5" presStyleLbl="vennNode1" presStyleIdx="0" presStyleCnt="3">
        <dgm:presLayoutVars>
          <dgm:bulletEnabled val="1"/>
        </dgm:presLayoutVars>
      </dgm:prSet>
      <dgm:spPr/>
    </dgm:pt>
    <dgm:pt modelId="{AD901CD9-3584-4C9A-8662-A8697DE045FA}" type="pres">
      <dgm:prSet presAssocID="{16931914-4FCA-4985-9CA9-744AEC172735}" presName="space" presStyleCnt="0"/>
      <dgm:spPr/>
    </dgm:pt>
    <dgm:pt modelId="{C8CB7688-9D45-4263-9E90-0AC4D0628AD0}" type="pres">
      <dgm:prSet presAssocID="{DD163F80-8842-40A7-B9E0-F8E3EA1E13F2}" presName="Name5" presStyleLbl="vennNode1" presStyleIdx="1" presStyleCnt="3">
        <dgm:presLayoutVars>
          <dgm:bulletEnabled val="1"/>
        </dgm:presLayoutVars>
      </dgm:prSet>
      <dgm:spPr/>
    </dgm:pt>
    <dgm:pt modelId="{1BDB0254-5F81-4162-AFAC-B81882CC58FE}" type="pres">
      <dgm:prSet presAssocID="{CEA2A83A-86F5-4D58-B063-A755961A8048}" presName="space" presStyleCnt="0"/>
      <dgm:spPr/>
    </dgm:pt>
    <dgm:pt modelId="{B316768C-269E-4000-8B09-A23541A4B09F}" type="pres">
      <dgm:prSet presAssocID="{A945AAA2-327B-47CE-8273-BA313D8EAC89}" presName="Name5" presStyleLbl="vennNode1" presStyleIdx="2" presStyleCnt="3">
        <dgm:presLayoutVars>
          <dgm:bulletEnabled val="1"/>
        </dgm:presLayoutVars>
      </dgm:prSet>
      <dgm:spPr/>
    </dgm:pt>
  </dgm:ptLst>
  <dgm:cxnLst>
    <dgm:cxn modelId="{0BF6DE0F-8521-4C1D-9FF7-1019ABD554C0}" srcId="{A3399F5A-9807-4EFD-8858-B568EE96E6A1}" destId="{A945AAA2-327B-47CE-8273-BA313D8EAC89}" srcOrd="2" destOrd="0" parTransId="{38A008BB-69BD-4441-8CCE-77A58437287E}" sibTransId="{97B01C14-0E9A-4B9E-AEBD-D80FCFF2905F}"/>
    <dgm:cxn modelId="{BC4F1F6B-F71F-4286-A17C-50ABCB6407B2}" srcId="{A3399F5A-9807-4EFD-8858-B568EE96E6A1}" destId="{DD163F80-8842-40A7-B9E0-F8E3EA1E13F2}" srcOrd="1" destOrd="0" parTransId="{7594F91C-C6B7-4626-A637-86276E444AF8}" sibTransId="{CEA2A83A-86F5-4D58-B063-A755961A8048}"/>
    <dgm:cxn modelId="{EB60EA6B-2B68-405B-9B11-0F749351F0DB}" type="presOf" srcId="{A3399F5A-9807-4EFD-8858-B568EE96E6A1}" destId="{7D7CACA4-5EBF-42EA-88C0-40936F22F060}" srcOrd="0" destOrd="0" presId="urn:microsoft.com/office/officeart/2005/8/layout/venn3"/>
    <dgm:cxn modelId="{C257F66F-7A4B-4202-830D-E0D34272799B}" srcId="{A3399F5A-9807-4EFD-8858-B568EE96E6A1}" destId="{CB257FA3-72CE-454E-ACF7-C0BB3FDF7151}" srcOrd="0" destOrd="0" parTransId="{4F934368-A4F5-42C9-85B5-C4E4026A29F3}" sibTransId="{16931914-4FCA-4985-9CA9-744AEC172735}"/>
    <dgm:cxn modelId="{33DD1894-3037-425A-A22E-5EDC2EAE5B01}" type="presOf" srcId="{DD163F80-8842-40A7-B9E0-F8E3EA1E13F2}" destId="{C8CB7688-9D45-4263-9E90-0AC4D0628AD0}" srcOrd="0" destOrd="0" presId="urn:microsoft.com/office/officeart/2005/8/layout/venn3"/>
    <dgm:cxn modelId="{F5A5B19C-ED2E-4FF0-9416-B36AA6724DC0}" type="presOf" srcId="{A945AAA2-327B-47CE-8273-BA313D8EAC89}" destId="{B316768C-269E-4000-8B09-A23541A4B09F}" srcOrd="0" destOrd="0" presId="urn:microsoft.com/office/officeart/2005/8/layout/venn3"/>
    <dgm:cxn modelId="{664AD7CA-94D2-48F1-BD71-717ACF7FA537}" type="presOf" srcId="{CB257FA3-72CE-454E-ACF7-C0BB3FDF7151}" destId="{45EC38EB-0FBE-4E27-A6E7-773F72A25246}" srcOrd="0" destOrd="0" presId="urn:microsoft.com/office/officeart/2005/8/layout/venn3"/>
    <dgm:cxn modelId="{44D8591C-202E-4742-80F3-607AF2B0D09F}" type="presParOf" srcId="{7D7CACA4-5EBF-42EA-88C0-40936F22F060}" destId="{45EC38EB-0FBE-4E27-A6E7-773F72A25246}" srcOrd="0" destOrd="0" presId="urn:microsoft.com/office/officeart/2005/8/layout/venn3"/>
    <dgm:cxn modelId="{EBB4864F-A845-4469-BF9D-33FC41C93DCE}" type="presParOf" srcId="{7D7CACA4-5EBF-42EA-88C0-40936F22F060}" destId="{AD901CD9-3584-4C9A-8662-A8697DE045FA}" srcOrd="1" destOrd="0" presId="urn:microsoft.com/office/officeart/2005/8/layout/venn3"/>
    <dgm:cxn modelId="{8A4A98CF-9578-46EB-B6D7-70D7B84D8908}" type="presParOf" srcId="{7D7CACA4-5EBF-42EA-88C0-40936F22F060}" destId="{C8CB7688-9D45-4263-9E90-0AC4D0628AD0}" srcOrd="2" destOrd="0" presId="urn:microsoft.com/office/officeart/2005/8/layout/venn3"/>
    <dgm:cxn modelId="{0D963A3C-1A5F-47B8-B898-76FE195952A7}" type="presParOf" srcId="{7D7CACA4-5EBF-42EA-88C0-40936F22F060}" destId="{1BDB0254-5F81-4162-AFAC-B81882CC58FE}" srcOrd="3" destOrd="0" presId="urn:microsoft.com/office/officeart/2005/8/layout/venn3"/>
    <dgm:cxn modelId="{8F805A7C-5B3C-4B70-BD8B-D8A445881FC8}" type="presParOf" srcId="{7D7CACA4-5EBF-42EA-88C0-40936F22F060}" destId="{B316768C-269E-4000-8B09-A23541A4B09F}" srcOrd="4" destOrd="0" presId="urn:microsoft.com/office/officeart/2005/8/layout/ven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6809E7B-3929-45CB-8CB3-ED462DBFF28C}" type="doc">
      <dgm:prSet loTypeId="urn:microsoft.com/office/officeart/2005/8/layout/venn3" loCatId="relationship" qsTypeId="urn:microsoft.com/office/officeart/2005/8/quickstyle/simple1" qsCatId="simple" csTypeId="urn:microsoft.com/office/officeart/2005/8/colors/colorful5" csCatId="colorful" phldr="1"/>
      <dgm:spPr/>
      <dgm:t>
        <a:bodyPr/>
        <a:lstStyle/>
        <a:p>
          <a:endParaRPr lang="en-US"/>
        </a:p>
      </dgm:t>
    </dgm:pt>
    <dgm:pt modelId="{9EE45703-3DA8-42DD-8599-043458482D32}">
      <dgm:prSet phldrT="[Text]" phldr="0"/>
      <dgm:spPr/>
      <dgm:t>
        <a:bodyPr/>
        <a:lstStyle/>
        <a:p>
          <a:r>
            <a:rPr lang="en-US" b="1">
              <a:latin typeface="Century Gothic" panose="020B0502020202020204"/>
            </a:rPr>
            <a:t>Coherence</a:t>
          </a:r>
          <a:endParaRPr lang="en-US" b="1"/>
        </a:p>
      </dgm:t>
    </dgm:pt>
    <dgm:pt modelId="{8CAAB850-6528-448F-9F8F-2AE5E3D7A76D}" type="parTrans" cxnId="{E7759667-45D2-4C88-ADDE-22325BC92446}">
      <dgm:prSet/>
      <dgm:spPr/>
      <dgm:t>
        <a:bodyPr/>
        <a:lstStyle/>
        <a:p>
          <a:endParaRPr lang="en-US"/>
        </a:p>
      </dgm:t>
    </dgm:pt>
    <dgm:pt modelId="{EAB901BD-9A39-4C05-9646-FD32A29B5935}" type="sibTrans" cxnId="{E7759667-45D2-4C88-ADDE-22325BC92446}">
      <dgm:prSet/>
      <dgm:spPr/>
      <dgm:t>
        <a:bodyPr/>
        <a:lstStyle/>
        <a:p>
          <a:endParaRPr lang="en-US"/>
        </a:p>
      </dgm:t>
    </dgm:pt>
    <dgm:pt modelId="{35836F98-789D-4258-8850-F4A4D315DBB6}">
      <dgm:prSet phldrT="[Text]" phldr="0"/>
      <dgm:spPr/>
      <dgm:t>
        <a:bodyPr/>
        <a:lstStyle/>
        <a:p>
          <a:pPr rtl="0"/>
          <a:r>
            <a:rPr lang="en-US" b="1">
              <a:latin typeface="Century Gothic" panose="020B0502020202020204"/>
            </a:rPr>
            <a:t>Cognitive Participation</a:t>
          </a:r>
          <a:endParaRPr lang="en-US" b="1"/>
        </a:p>
      </dgm:t>
    </dgm:pt>
    <dgm:pt modelId="{B9C2CE13-CD32-40C7-B4C6-54E9FB4FD52F}" type="parTrans" cxnId="{EB8365FA-0B3C-445F-A3E4-B07FBB41479B}">
      <dgm:prSet/>
      <dgm:spPr/>
      <dgm:t>
        <a:bodyPr/>
        <a:lstStyle/>
        <a:p>
          <a:endParaRPr lang="en-US"/>
        </a:p>
      </dgm:t>
    </dgm:pt>
    <dgm:pt modelId="{415B9FCE-8FCC-4915-AC81-602509F3A094}" type="sibTrans" cxnId="{EB8365FA-0B3C-445F-A3E4-B07FBB41479B}">
      <dgm:prSet/>
      <dgm:spPr/>
      <dgm:t>
        <a:bodyPr/>
        <a:lstStyle/>
        <a:p>
          <a:endParaRPr lang="en-US"/>
        </a:p>
      </dgm:t>
    </dgm:pt>
    <dgm:pt modelId="{56BC38B9-B3C7-404E-BD6F-1DC89A093DA3}">
      <dgm:prSet phldrT="[Text]" phldr="0"/>
      <dgm:spPr/>
      <dgm:t>
        <a:bodyPr/>
        <a:lstStyle/>
        <a:p>
          <a:pPr rtl="0"/>
          <a:r>
            <a:rPr lang="en-US" b="1">
              <a:latin typeface="Century Gothic" panose="020B0502020202020204"/>
            </a:rPr>
            <a:t>Collective Action</a:t>
          </a:r>
          <a:endParaRPr lang="en-US" b="1"/>
        </a:p>
      </dgm:t>
    </dgm:pt>
    <dgm:pt modelId="{DD2BCDA5-E9DD-4187-B915-CCF012B9793A}" type="parTrans" cxnId="{B3B37425-0827-4578-9079-9684AEAD32B8}">
      <dgm:prSet/>
      <dgm:spPr/>
      <dgm:t>
        <a:bodyPr/>
        <a:lstStyle/>
        <a:p>
          <a:endParaRPr lang="en-US"/>
        </a:p>
      </dgm:t>
    </dgm:pt>
    <dgm:pt modelId="{B2467F19-E1FA-46E3-BCB1-5556263988F3}" type="sibTrans" cxnId="{B3B37425-0827-4578-9079-9684AEAD32B8}">
      <dgm:prSet/>
      <dgm:spPr/>
      <dgm:t>
        <a:bodyPr/>
        <a:lstStyle/>
        <a:p>
          <a:endParaRPr lang="en-US"/>
        </a:p>
      </dgm:t>
    </dgm:pt>
    <dgm:pt modelId="{C1CF6152-DBD4-47E2-A11B-1E2D2E08C689}">
      <dgm:prSet phldrT="[Text]" phldr="0"/>
      <dgm:spPr/>
      <dgm:t>
        <a:bodyPr/>
        <a:lstStyle/>
        <a:p>
          <a:pPr rtl="0"/>
          <a:r>
            <a:rPr lang="en-US" b="1">
              <a:latin typeface="Century Gothic" panose="020B0502020202020204"/>
            </a:rPr>
            <a:t>Reflexive Monitoring</a:t>
          </a:r>
          <a:endParaRPr lang="en-US" b="1"/>
        </a:p>
      </dgm:t>
    </dgm:pt>
    <dgm:pt modelId="{13B211E9-D29D-4320-B67D-68DB8C1B3D17}" type="parTrans" cxnId="{E026FE8F-0B62-4406-9CA3-8DBE5BFE4496}">
      <dgm:prSet/>
      <dgm:spPr/>
      <dgm:t>
        <a:bodyPr/>
        <a:lstStyle/>
        <a:p>
          <a:endParaRPr lang="en-US"/>
        </a:p>
      </dgm:t>
    </dgm:pt>
    <dgm:pt modelId="{C33D0C91-DEF2-4FA7-A03C-0EB8444E668C}" type="sibTrans" cxnId="{E026FE8F-0B62-4406-9CA3-8DBE5BFE4496}">
      <dgm:prSet/>
      <dgm:spPr/>
      <dgm:t>
        <a:bodyPr/>
        <a:lstStyle/>
        <a:p>
          <a:endParaRPr lang="en-US"/>
        </a:p>
      </dgm:t>
    </dgm:pt>
    <dgm:pt modelId="{D78B9282-924F-4449-9916-DFA877B7D13E}" type="pres">
      <dgm:prSet presAssocID="{36809E7B-3929-45CB-8CB3-ED462DBFF28C}" presName="Name0" presStyleCnt="0">
        <dgm:presLayoutVars>
          <dgm:dir/>
          <dgm:resizeHandles val="exact"/>
        </dgm:presLayoutVars>
      </dgm:prSet>
      <dgm:spPr/>
    </dgm:pt>
    <dgm:pt modelId="{BB08E494-6F1A-443C-BB3E-A3C950B37D20}" type="pres">
      <dgm:prSet presAssocID="{9EE45703-3DA8-42DD-8599-043458482D32}" presName="Name5" presStyleLbl="vennNode1" presStyleIdx="0" presStyleCnt="4">
        <dgm:presLayoutVars>
          <dgm:bulletEnabled val="1"/>
        </dgm:presLayoutVars>
      </dgm:prSet>
      <dgm:spPr/>
    </dgm:pt>
    <dgm:pt modelId="{8A2019F3-C9CE-4F00-933A-3455CD9A26C5}" type="pres">
      <dgm:prSet presAssocID="{EAB901BD-9A39-4C05-9646-FD32A29B5935}" presName="space" presStyleCnt="0"/>
      <dgm:spPr/>
    </dgm:pt>
    <dgm:pt modelId="{8A02364E-D0B1-4C00-A9D7-D0319E5ED8C0}" type="pres">
      <dgm:prSet presAssocID="{35836F98-789D-4258-8850-F4A4D315DBB6}" presName="Name5" presStyleLbl="vennNode1" presStyleIdx="1" presStyleCnt="4">
        <dgm:presLayoutVars>
          <dgm:bulletEnabled val="1"/>
        </dgm:presLayoutVars>
      </dgm:prSet>
      <dgm:spPr/>
    </dgm:pt>
    <dgm:pt modelId="{036E5A07-4DA0-4899-A673-B496C7D93254}" type="pres">
      <dgm:prSet presAssocID="{415B9FCE-8FCC-4915-AC81-602509F3A094}" presName="space" presStyleCnt="0"/>
      <dgm:spPr/>
    </dgm:pt>
    <dgm:pt modelId="{DC90F65C-D492-403C-B5E7-2D4964D57DC8}" type="pres">
      <dgm:prSet presAssocID="{56BC38B9-B3C7-404E-BD6F-1DC89A093DA3}" presName="Name5" presStyleLbl="vennNode1" presStyleIdx="2" presStyleCnt="4">
        <dgm:presLayoutVars>
          <dgm:bulletEnabled val="1"/>
        </dgm:presLayoutVars>
      </dgm:prSet>
      <dgm:spPr/>
    </dgm:pt>
    <dgm:pt modelId="{E0439E89-326B-4BAA-AF59-EFB9E86E25C1}" type="pres">
      <dgm:prSet presAssocID="{B2467F19-E1FA-46E3-BCB1-5556263988F3}" presName="space" presStyleCnt="0"/>
      <dgm:spPr/>
    </dgm:pt>
    <dgm:pt modelId="{49840E79-C053-4654-AF8E-02A8060488AA}" type="pres">
      <dgm:prSet presAssocID="{C1CF6152-DBD4-47E2-A11B-1E2D2E08C689}" presName="Name5" presStyleLbl="vennNode1" presStyleIdx="3" presStyleCnt="4">
        <dgm:presLayoutVars>
          <dgm:bulletEnabled val="1"/>
        </dgm:presLayoutVars>
      </dgm:prSet>
      <dgm:spPr/>
    </dgm:pt>
  </dgm:ptLst>
  <dgm:cxnLst>
    <dgm:cxn modelId="{B3B37425-0827-4578-9079-9684AEAD32B8}" srcId="{36809E7B-3929-45CB-8CB3-ED462DBFF28C}" destId="{56BC38B9-B3C7-404E-BD6F-1DC89A093DA3}" srcOrd="2" destOrd="0" parTransId="{DD2BCDA5-E9DD-4187-B915-CCF012B9793A}" sibTransId="{B2467F19-E1FA-46E3-BCB1-5556263988F3}"/>
    <dgm:cxn modelId="{3042783D-0B40-4E0E-B7F9-5710210CACAA}" type="presOf" srcId="{36809E7B-3929-45CB-8CB3-ED462DBFF28C}" destId="{D78B9282-924F-4449-9916-DFA877B7D13E}" srcOrd="0" destOrd="0" presId="urn:microsoft.com/office/officeart/2005/8/layout/venn3"/>
    <dgm:cxn modelId="{E7759667-45D2-4C88-ADDE-22325BC92446}" srcId="{36809E7B-3929-45CB-8CB3-ED462DBFF28C}" destId="{9EE45703-3DA8-42DD-8599-043458482D32}" srcOrd="0" destOrd="0" parTransId="{8CAAB850-6528-448F-9F8F-2AE5E3D7A76D}" sibTransId="{EAB901BD-9A39-4C05-9646-FD32A29B5935}"/>
    <dgm:cxn modelId="{01403E4F-ED23-4D82-8287-1CDC87684049}" type="presOf" srcId="{9EE45703-3DA8-42DD-8599-043458482D32}" destId="{BB08E494-6F1A-443C-BB3E-A3C950B37D20}" srcOrd="0" destOrd="0" presId="urn:microsoft.com/office/officeart/2005/8/layout/venn3"/>
    <dgm:cxn modelId="{E026FE8F-0B62-4406-9CA3-8DBE5BFE4496}" srcId="{36809E7B-3929-45CB-8CB3-ED462DBFF28C}" destId="{C1CF6152-DBD4-47E2-A11B-1E2D2E08C689}" srcOrd="3" destOrd="0" parTransId="{13B211E9-D29D-4320-B67D-68DB8C1B3D17}" sibTransId="{C33D0C91-DEF2-4FA7-A03C-0EB8444E668C}"/>
    <dgm:cxn modelId="{8585CDC1-5378-445B-8EA7-8F716C0FE14F}" type="presOf" srcId="{C1CF6152-DBD4-47E2-A11B-1E2D2E08C689}" destId="{49840E79-C053-4654-AF8E-02A8060488AA}" srcOrd="0" destOrd="0" presId="urn:microsoft.com/office/officeart/2005/8/layout/venn3"/>
    <dgm:cxn modelId="{9764E1D5-EAAE-4363-A2D2-F3F35AC11309}" type="presOf" srcId="{56BC38B9-B3C7-404E-BD6F-1DC89A093DA3}" destId="{DC90F65C-D492-403C-B5E7-2D4964D57DC8}" srcOrd="0" destOrd="0" presId="urn:microsoft.com/office/officeart/2005/8/layout/venn3"/>
    <dgm:cxn modelId="{B833A0D7-91DF-4CDD-9F71-159F22056496}" type="presOf" srcId="{35836F98-789D-4258-8850-F4A4D315DBB6}" destId="{8A02364E-D0B1-4C00-A9D7-D0319E5ED8C0}" srcOrd="0" destOrd="0" presId="urn:microsoft.com/office/officeart/2005/8/layout/venn3"/>
    <dgm:cxn modelId="{EB8365FA-0B3C-445F-A3E4-B07FBB41479B}" srcId="{36809E7B-3929-45CB-8CB3-ED462DBFF28C}" destId="{35836F98-789D-4258-8850-F4A4D315DBB6}" srcOrd="1" destOrd="0" parTransId="{B9C2CE13-CD32-40C7-B4C6-54E9FB4FD52F}" sibTransId="{415B9FCE-8FCC-4915-AC81-602509F3A094}"/>
    <dgm:cxn modelId="{8DE8121A-0A40-4A81-A5E7-C5C8D324CBAA}" type="presParOf" srcId="{D78B9282-924F-4449-9916-DFA877B7D13E}" destId="{BB08E494-6F1A-443C-BB3E-A3C950B37D20}" srcOrd="0" destOrd="0" presId="urn:microsoft.com/office/officeart/2005/8/layout/venn3"/>
    <dgm:cxn modelId="{B58794C5-BBB0-44B8-B5A0-37D889F9D12C}" type="presParOf" srcId="{D78B9282-924F-4449-9916-DFA877B7D13E}" destId="{8A2019F3-C9CE-4F00-933A-3455CD9A26C5}" srcOrd="1" destOrd="0" presId="urn:microsoft.com/office/officeart/2005/8/layout/venn3"/>
    <dgm:cxn modelId="{E5B5686B-D675-4179-BF66-7CB05137BF7E}" type="presParOf" srcId="{D78B9282-924F-4449-9916-DFA877B7D13E}" destId="{8A02364E-D0B1-4C00-A9D7-D0319E5ED8C0}" srcOrd="2" destOrd="0" presId="urn:microsoft.com/office/officeart/2005/8/layout/venn3"/>
    <dgm:cxn modelId="{5583219D-DCAC-4403-B426-844DF639E025}" type="presParOf" srcId="{D78B9282-924F-4449-9916-DFA877B7D13E}" destId="{036E5A07-4DA0-4899-A673-B496C7D93254}" srcOrd="3" destOrd="0" presId="urn:microsoft.com/office/officeart/2005/8/layout/venn3"/>
    <dgm:cxn modelId="{D7A08B8F-D87A-44D8-819E-3E7B44650F87}" type="presParOf" srcId="{D78B9282-924F-4449-9916-DFA877B7D13E}" destId="{DC90F65C-D492-403C-B5E7-2D4964D57DC8}" srcOrd="4" destOrd="0" presId="urn:microsoft.com/office/officeart/2005/8/layout/venn3"/>
    <dgm:cxn modelId="{11BBE2EE-BDA2-408D-80CA-0A74A7BFE069}" type="presParOf" srcId="{D78B9282-924F-4449-9916-DFA877B7D13E}" destId="{E0439E89-326B-4BAA-AF59-EFB9E86E25C1}" srcOrd="5" destOrd="0" presId="urn:microsoft.com/office/officeart/2005/8/layout/venn3"/>
    <dgm:cxn modelId="{FB4EDA9C-37D8-403D-A7E9-4D6A4B8839F2}" type="presParOf" srcId="{D78B9282-924F-4449-9916-DFA877B7D13E}" destId="{49840E79-C053-4654-AF8E-02A8060488AA}" srcOrd="6"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4764EC-9903-4151-B6F5-3F0C3CAC2AA7}">
      <dsp:nvSpPr>
        <dsp:cNvPr id="0" name=""/>
        <dsp:cNvSpPr/>
      </dsp:nvSpPr>
      <dsp:spPr>
        <a:xfrm>
          <a:off x="0" y="6908"/>
          <a:ext cx="6391275" cy="593628"/>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GB" sz="2400" kern="1200">
              <a:solidFill>
                <a:schemeClr val="tx1"/>
              </a:solidFill>
              <a:latin typeface="Calibri Light" panose="020F0302020204030204"/>
            </a:rPr>
            <a:t>Criminal Exploitation</a:t>
          </a:r>
        </a:p>
      </dsp:txBody>
      <dsp:txXfrm>
        <a:off x="28979" y="35887"/>
        <a:ext cx="6333317" cy="535670"/>
      </dsp:txXfrm>
    </dsp:sp>
    <dsp:sp modelId="{EA9172C2-DC5B-4978-8B70-933F32AD2FB0}">
      <dsp:nvSpPr>
        <dsp:cNvPr id="0" name=""/>
        <dsp:cNvSpPr/>
      </dsp:nvSpPr>
      <dsp:spPr>
        <a:xfrm>
          <a:off x="0" y="669657"/>
          <a:ext cx="6391275" cy="593628"/>
        </a:xfrm>
        <a:prstGeom prst="roundRect">
          <a:avLst/>
        </a:prstGeom>
        <a:solidFill>
          <a:schemeClr val="accent5">
            <a:hueOff val="348346"/>
            <a:satOff val="-2778"/>
            <a:lumOff val="-210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GB" sz="2400" kern="1200">
              <a:solidFill>
                <a:schemeClr val="tx1"/>
              </a:solidFill>
              <a:latin typeface="Calibri Light" panose="020F0302020204030204"/>
            </a:rPr>
            <a:t>Sexual Exploitation </a:t>
          </a:r>
        </a:p>
      </dsp:txBody>
      <dsp:txXfrm>
        <a:off x="28979" y="698636"/>
        <a:ext cx="6333317" cy="535670"/>
      </dsp:txXfrm>
    </dsp:sp>
    <dsp:sp modelId="{AF76309B-B15D-46B3-971C-CBF8BD6B7E6A}">
      <dsp:nvSpPr>
        <dsp:cNvPr id="0" name=""/>
        <dsp:cNvSpPr/>
      </dsp:nvSpPr>
      <dsp:spPr>
        <a:xfrm>
          <a:off x="0" y="1332406"/>
          <a:ext cx="6391275" cy="593628"/>
        </a:xfrm>
        <a:prstGeom prst="roundRect">
          <a:avLst/>
        </a:prstGeom>
        <a:solidFill>
          <a:schemeClr val="accent5">
            <a:hueOff val="696693"/>
            <a:satOff val="-5555"/>
            <a:lumOff val="-420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solidFill>
                <a:schemeClr val="tx1"/>
              </a:solidFill>
              <a:latin typeface="Calibri Light" panose="020F0302020204030204"/>
            </a:rPr>
            <a:t>Home takeover (cuckooing)</a:t>
          </a:r>
          <a:endParaRPr lang="en-US" sz="2400" kern="1200">
            <a:solidFill>
              <a:schemeClr val="tx1"/>
            </a:solidFill>
          </a:endParaRPr>
        </a:p>
      </dsp:txBody>
      <dsp:txXfrm>
        <a:off x="28979" y="1361385"/>
        <a:ext cx="6333317" cy="535670"/>
      </dsp:txXfrm>
    </dsp:sp>
    <dsp:sp modelId="{E101EE7F-52B7-4492-B65B-A87A76FA9E84}">
      <dsp:nvSpPr>
        <dsp:cNvPr id="0" name=""/>
        <dsp:cNvSpPr/>
      </dsp:nvSpPr>
      <dsp:spPr>
        <a:xfrm>
          <a:off x="0" y="1995154"/>
          <a:ext cx="6391275" cy="593628"/>
        </a:xfrm>
        <a:prstGeom prst="roundRect">
          <a:avLst/>
        </a:prstGeom>
        <a:solidFill>
          <a:schemeClr val="accent5">
            <a:hueOff val="1045039"/>
            <a:satOff val="-8333"/>
            <a:lumOff val="-630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GB" sz="2400" kern="1200">
              <a:solidFill>
                <a:schemeClr val="tx1"/>
              </a:solidFill>
              <a:latin typeface="Calibri Light" panose="020F0302020204030204"/>
            </a:rPr>
            <a:t>County Lines</a:t>
          </a:r>
        </a:p>
      </dsp:txBody>
      <dsp:txXfrm>
        <a:off x="28979" y="2024133"/>
        <a:ext cx="6333317" cy="535670"/>
      </dsp:txXfrm>
    </dsp:sp>
    <dsp:sp modelId="{7F537D45-32B8-4E03-BA80-0585CCE4278A}">
      <dsp:nvSpPr>
        <dsp:cNvPr id="0" name=""/>
        <dsp:cNvSpPr/>
      </dsp:nvSpPr>
      <dsp:spPr>
        <a:xfrm>
          <a:off x="0" y="2657903"/>
          <a:ext cx="6391275" cy="593628"/>
        </a:xfrm>
        <a:prstGeom prst="roundRect">
          <a:avLst/>
        </a:prstGeom>
        <a:solidFill>
          <a:schemeClr val="accent5">
            <a:hueOff val="1393386"/>
            <a:satOff val="-11110"/>
            <a:lumOff val="-840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GB" sz="2400" kern="1200">
              <a:solidFill>
                <a:schemeClr val="tx1"/>
              </a:solidFill>
              <a:latin typeface="Calibri Light" panose="020F0302020204030204"/>
            </a:rPr>
            <a:t>Modern Slavery</a:t>
          </a:r>
        </a:p>
      </dsp:txBody>
      <dsp:txXfrm>
        <a:off x="28979" y="2686882"/>
        <a:ext cx="6333317" cy="535670"/>
      </dsp:txXfrm>
    </dsp:sp>
    <dsp:sp modelId="{D68EBA02-ACA0-4F8A-98B2-781622C962E2}">
      <dsp:nvSpPr>
        <dsp:cNvPr id="0" name=""/>
        <dsp:cNvSpPr/>
      </dsp:nvSpPr>
      <dsp:spPr>
        <a:xfrm>
          <a:off x="0" y="3320652"/>
          <a:ext cx="6391275" cy="593628"/>
        </a:xfrm>
        <a:prstGeom prst="roundRect">
          <a:avLst/>
        </a:prstGeom>
        <a:solidFill>
          <a:schemeClr val="accent5">
            <a:hueOff val="1741732"/>
            <a:satOff val="-13888"/>
            <a:lumOff val="-1050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solidFill>
                <a:schemeClr val="tx1"/>
              </a:solidFill>
              <a:latin typeface="Calibri Light" panose="020F0302020204030204"/>
            </a:rPr>
            <a:t>Forced Drug Dealing</a:t>
          </a:r>
        </a:p>
      </dsp:txBody>
      <dsp:txXfrm>
        <a:off x="28979" y="3349631"/>
        <a:ext cx="6333317" cy="535670"/>
      </dsp:txXfrm>
    </dsp:sp>
    <dsp:sp modelId="{3066D108-86C0-4A53-91E1-F80436F4B21E}">
      <dsp:nvSpPr>
        <dsp:cNvPr id="0" name=""/>
        <dsp:cNvSpPr/>
      </dsp:nvSpPr>
      <dsp:spPr>
        <a:xfrm>
          <a:off x="0" y="3983401"/>
          <a:ext cx="6391275" cy="593628"/>
        </a:xfrm>
        <a:prstGeom prst="roundRect">
          <a:avLst/>
        </a:prstGeom>
        <a:solidFill>
          <a:schemeClr val="accent5">
            <a:hueOff val="2090078"/>
            <a:satOff val="-16665"/>
            <a:lumOff val="-1260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GB" sz="2400" kern="1200">
              <a:solidFill>
                <a:schemeClr val="tx1"/>
              </a:solidFill>
              <a:latin typeface="Calibri Light" panose="020F0302020204030204"/>
            </a:rPr>
            <a:t>Financial Exploitation and Debt Bondage</a:t>
          </a:r>
        </a:p>
      </dsp:txBody>
      <dsp:txXfrm>
        <a:off x="28979" y="4012380"/>
        <a:ext cx="6333317" cy="535670"/>
      </dsp:txXfrm>
    </dsp:sp>
    <dsp:sp modelId="{5D4AFB7E-86F7-4720-AC7E-91D3EA0B675E}">
      <dsp:nvSpPr>
        <dsp:cNvPr id="0" name=""/>
        <dsp:cNvSpPr/>
      </dsp:nvSpPr>
      <dsp:spPr>
        <a:xfrm>
          <a:off x="0" y="4646149"/>
          <a:ext cx="6391275" cy="593628"/>
        </a:xfrm>
        <a:prstGeom prst="roundRect">
          <a:avLst/>
        </a:prstGeom>
        <a:solidFill>
          <a:schemeClr val="accent5">
            <a:hueOff val="2438425"/>
            <a:satOff val="-19443"/>
            <a:lumOff val="-1470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solidFill>
                <a:schemeClr val="tx1"/>
              </a:solidFill>
              <a:latin typeface="Calibri Light" panose="020F0302020204030204"/>
            </a:rPr>
            <a:t>Handling/Storage of stolen goods</a:t>
          </a:r>
          <a:endParaRPr lang="en-GB" sz="2400" kern="1200">
            <a:solidFill>
              <a:schemeClr val="tx1"/>
            </a:solidFill>
          </a:endParaRPr>
        </a:p>
      </dsp:txBody>
      <dsp:txXfrm>
        <a:off x="28979" y="4675128"/>
        <a:ext cx="6333317" cy="5356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05D040-5028-4913-82CB-151752071DF2}">
      <dsp:nvSpPr>
        <dsp:cNvPr id="0" name=""/>
        <dsp:cNvSpPr/>
      </dsp:nvSpPr>
      <dsp:spPr>
        <a:xfrm>
          <a:off x="5006990" y="2897"/>
          <a:ext cx="1141108" cy="1141108"/>
        </a:xfrm>
        <a:prstGeom prst="ellipse">
          <a:avLst/>
        </a:prstGeom>
        <a:solidFill>
          <a:srgbClr val="E031C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rtl="0">
            <a:lnSpc>
              <a:spcPct val="90000"/>
            </a:lnSpc>
            <a:spcBef>
              <a:spcPct val="0"/>
            </a:spcBef>
            <a:spcAft>
              <a:spcPct val="35000"/>
            </a:spcAft>
            <a:buNone/>
          </a:pPr>
          <a:r>
            <a:rPr lang="en-US" sz="1100" kern="1200">
              <a:solidFill>
                <a:schemeClr val="bg1"/>
              </a:solidFill>
              <a:latin typeface="Calibri"/>
              <a:cs typeface="Calibri"/>
            </a:rPr>
            <a:t>Young</a:t>
          </a:r>
        </a:p>
      </dsp:txBody>
      <dsp:txXfrm>
        <a:off x="5174101" y="170008"/>
        <a:ext cx="806886" cy="806886"/>
      </dsp:txXfrm>
    </dsp:sp>
    <dsp:sp modelId="{2B3C06DD-C330-44A7-8F67-0077EA1C78B6}">
      <dsp:nvSpPr>
        <dsp:cNvPr id="0" name=""/>
        <dsp:cNvSpPr/>
      </dsp:nvSpPr>
      <dsp:spPr>
        <a:xfrm rot="1200000">
          <a:off x="6222581" y="670723"/>
          <a:ext cx="302552" cy="385124"/>
        </a:xfrm>
        <a:prstGeom prst="rightArrow">
          <a:avLst>
            <a:gd name="adj1" fmla="val 60000"/>
            <a:gd name="adj2" fmla="val 50000"/>
          </a:avLst>
        </a:prstGeom>
        <a:solidFill>
          <a:srgbClr val="E031C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6225318" y="732226"/>
        <a:ext cx="211786" cy="231074"/>
      </dsp:txXfrm>
    </dsp:sp>
    <dsp:sp modelId="{108D98A3-E2B5-465C-9EF0-54E44BEE8A7D}">
      <dsp:nvSpPr>
        <dsp:cNvPr id="0" name=""/>
        <dsp:cNvSpPr/>
      </dsp:nvSpPr>
      <dsp:spPr>
        <a:xfrm>
          <a:off x="6615709" y="588423"/>
          <a:ext cx="1141108" cy="1141108"/>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solidFill>
                <a:schemeClr val="bg1"/>
              </a:solidFill>
              <a:latin typeface="Calibri"/>
              <a:cs typeface="Calibri"/>
            </a:rPr>
            <a:t>Care Leavers</a:t>
          </a:r>
        </a:p>
      </dsp:txBody>
      <dsp:txXfrm>
        <a:off x="6782820" y="755534"/>
        <a:ext cx="806886" cy="806886"/>
      </dsp:txXfrm>
    </dsp:sp>
    <dsp:sp modelId="{816452C5-4090-4BE0-A645-D1D910C5127D}">
      <dsp:nvSpPr>
        <dsp:cNvPr id="0" name=""/>
        <dsp:cNvSpPr/>
      </dsp:nvSpPr>
      <dsp:spPr>
        <a:xfrm rot="3600000">
          <a:off x="7458696" y="1700301"/>
          <a:ext cx="302552" cy="38512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7481388" y="1738023"/>
        <a:ext cx="211786" cy="231074"/>
      </dsp:txXfrm>
    </dsp:sp>
    <dsp:sp modelId="{4D46A4A0-2925-45A8-9355-35F28E373094}">
      <dsp:nvSpPr>
        <dsp:cNvPr id="0" name=""/>
        <dsp:cNvSpPr/>
      </dsp:nvSpPr>
      <dsp:spPr>
        <a:xfrm>
          <a:off x="7471691" y="2071027"/>
          <a:ext cx="1141108" cy="1141108"/>
        </a:xfrm>
        <a:prstGeom prst="ellipse">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solidFill>
                <a:schemeClr val="bg1"/>
              </a:solidFill>
              <a:latin typeface="Calibri"/>
              <a:cs typeface="Calibri"/>
            </a:rPr>
            <a:t>Physical or Mental illness</a:t>
          </a:r>
        </a:p>
      </dsp:txBody>
      <dsp:txXfrm>
        <a:off x="7638802" y="2238138"/>
        <a:ext cx="806886" cy="806886"/>
      </dsp:txXfrm>
    </dsp:sp>
    <dsp:sp modelId="{FFCEE146-8836-44A4-8486-4F8F2B36DCA8}">
      <dsp:nvSpPr>
        <dsp:cNvPr id="0" name=""/>
        <dsp:cNvSpPr/>
      </dsp:nvSpPr>
      <dsp:spPr>
        <a:xfrm rot="6000000">
          <a:off x="7743816" y="3283564"/>
          <a:ext cx="302552" cy="385124"/>
        </a:xfrm>
        <a:prstGeom prst="righ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7797080" y="3315895"/>
        <a:ext cx="211786" cy="231074"/>
      </dsp:txXfrm>
    </dsp:sp>
    <dsp:sp modelId="{8B71B9C1-4EED-420E-8FB1-D2326BF52457}">
      <dsp:nvSpPr>
        <dsp:cNvPr id="0" name=""/>
        <dsp:cNvSpPr/>
      </dsp:nvSpPr>
      <dsp:spPr>
        <a:xfrm>
          <a:off x="7174411" y="3756981"/>
          <a:ext cx="1141108" cy="1141108"/>
        </a:xfrm>
        <a:prstGeom prst="ellipse">
          <a:avLst/>
        </a:prstGeom>
        <a:solidFill>
          <a:srgbClr val="31E03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solidFill>
                <a:schemeClr val="bg1"/>
              </a:solidFill>
              <a:latin typeface="Calibri"/>
              <a:cs typeface="Calibri"/>
            </a:rPr>
            <a:t>Learning Disability / Difficulty</a:t>
          </a:r>
        </a:p>
      </dsp:txBody>
      <dsp:txXfrm>
        <a:off x="7341522" y="3924092"/>
        <a:ext cx="806886" cy="806886"/>
      </dsp:txXfrm>
    </dsp:sp>
    <dsp:sp modelId="{D9E7C68A-F6EF-45AB-AA72-5DF1D99F3995}">
      <dsp:nvSpPr>
        <dsp:cNvPr id="0" name=""/>
        <dsp:cNvSpPr/>
      </dsp:nvSpPr>
      <dsp:spPr>
        <a:xfrm rot="8400000">
          <a:off x="6944529" y="4679684"/>
          <a:ext cx="302552" cy="385124"/>
        </a:xfrm>
        <a:prstGeom prst="rightArrow">
          <a:avLst>
            <a:gd name="adj1" fmla="val 60000"/>
            <a:gd name="adj2" fmla="val 50000"/>
          </a:avLst>
        </a:prstGeom>
        <a:solidFill>
          <a:srgbClr val="31E03D"/>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7024677" y="4727537"/>
        <a:ext cx="211786" cy="231074"/>
      </dsp:txXfrm>
    </dsp:sp>
    <dsp:sp modelId="{034154B7-F281-4826-A85B-A4BF3A1CBDF9}">
      <dsp:nvSpPr>
        <dsp:cNvPr id="0" name=""/>
        <dsp:cNvSpPr/>
      </dsp:nvSpPr>
      <dsp:spPr>
        <a:xfrm>
          <a:off x="5862971" y="4857410"/>
          <a:ext cx="1141108" cy="1141108"/>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solidFill>
                <a:schemeClr val="bg1"/>
              </a:solidFill>
              <a:latin typeface="Calibri"/>
              <a:cs typeface="Calibri"/>
            </a:rPr>
            <a:t>Addictions</a:t>
          </a:r>
        </a:p>
      </dsp:txBody>
      <dsp:txXfrm>
        <a:off x="6030082" y="5024521"/>
        <a:ext cx="806886" cy="806886"/>
      </dsp:txXfrm>
    </dsp:sp>
    <dsp:sp modelId="{AC86F610-A346-4F95-9A06-3EAB78CCF3CF}">
      <dsp:nvSpPr>
        <dsp:cNvPr id="0" name=""/>
        <dsp:cNvSpPr/>
      </dsp:nvSpPr>
      <dsp:spPr>
        <a:xfrm rot="10800000">
          <a:off x="5434830" y="5235403"/>
          <a:ext cx="302552" cy="385124"/>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5525596" y="5312428"/>
        <a:ext cx="211786" cy="231074"/>
      </dsp:txXfrm>
    </dsp:sp>
    <dsp:sp modelId="{72B1E65A-4B17-4460-A642-DF4B12673765}">
      <dsp:nvSpPr>
        <dsp:cNvPr id="0" name=""/>
        <dsp:cNvSpPr/>
      </dsp:nvSpPr>
      <dsp:spPr>
        <a:xfrm>
          <a:off x="4151008" y="4857410"/>
          <a:ext cx="1141108" cy="114110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solidFill>
                <a:schemeClr val="bg1"/>
              </a:solidFill>
              <a:latin typeface="Calibri"/>
              <a:cs typeface="Calibri"/>
            </a:rPr>
            <a:t>Poverty</a:t>
          </a:r>
        </a:p>
      </dsp:txBody>
      <dsp:txXfrm>
        <a:off x="4318119" y="5024521"/>
        <a:ext cx="806886" cy="806886"/>
      </dsp:txXfrm>
    </dsp:sp>
    <dsp:sp modelId="{9CE7746F-224F-47D0-AF8E-53F2F50DD43D}">
      <dsp:nvSpPr>
        <dsp:cNvPr id="0" name=""/>
        <dsp:cNvSpPr/>
      </dsp:nvSpPr>
      <dsp:spPr>
        <a:xfrm rot="13200000">
          <a:off x="3921125" y="4690692"/>
          <a:ext cx="302552" cy="38512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4001273" y="4796889"/>
        <a:ext cx="211786" cy="231074"/>
      </dsp:txXfrm>
    </dsp:sp>
    <dsp:sp modelId="{B1E33DBA-08AE-4323-9E85-07F02232C17A}">
      <dsp:nvSpPr>
        <dsp:cNvPr id="0" name=""/>
        <dsp:cNvSpPr/>
      </dsp:nvSpPr>
      <dsp:spPr>
        <a:xfrm>
          <a:off x="2839568" y="3756981"/>
          <a:ext cx="1141108" cy="1141108"/>
        </a:xfrm>
        <a:prstGeom prst="ellipse">
          <a:avLst/>
        </a:prstGeom>
        <a:solidFill>
          <a:srgbClr val="BC60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solidFill>
                <a:schemeClr val="bg1"/>
              </a:solidFill>
              <a:latin typeface="Calibri"/>
              <a:cs typeface="Calibri"/>
            </a:rPr>
            <a:t>Unemployed</a:t>
          </a:r>
        </a:p>
      </dsp:txBody>
      <dsp:txXfrm>
        <a:off x="3006679" y="3924092"/>
        <a:ext cx="806886" cy="806886"/>
      </dsp:txXfrm>
    </dsp:sp>
    <dsp:sp modelId="{F85FF527-8FE3-4D2D-BBDD-C47FFF10CEBB}">
      <dsp:nvSpPr>
        <dsp:cNvPr id="0" name=""/>
        <dsp:cNvSpPr/>
      </dsp:nvSpPr>
      <dsp:spPr>
        <a:xfrm rot="15600000">
          <a:off x="3111693" y="3300429"/>
          <a:ext cx="302552" cy="385124"/>
        </a:xfrm>
        <a:prstGeom prst="rightArrow">
          <a:avLst>
            <a:gd name="adj1" fmla="val 60000"/>
            <a:gd name="adj2" fmla="val 50000"/>
          </a:avLst>
        </a:prstGeom>
        <a:solidFill>
          <a:srgbClr val="BC60C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3164957" y="3422148"/>
        <a:ext cx="211786" cy="231074"/>
      </dsp:txXfrm>
    </dsp:sp>
    <dsp:sp modelId="{60D8FC1F-185E-4354-9D39-645F55C91D74}">
      <dsp:nvSpPr>
        <dsp:cNvPr id="0" name=""/>
        <dsp:cNvSpPr/>
      </dsp:nvSpPr>
      <dsp:spPr>
        <a:xfrm>
          <a:off x="2542288" y="2071027"/>
          <a:ext cx="1141108" cy="1141108"/>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solidFill>
                <a:schemeClr val="bg1"/>
              </a:solidFill>
              <a:latin typeface="Calibri"/>
              <a:cs typeface="Calibri"/>
            </a:rPr>
            <a:t>Lack of support networks</a:t>
          </a:r>
        </a:p>
      </dsp:txBody>
      <dsp:txXfrm>
        <a:off x="2709399" y="2238138"/>
        <a:ext cx="806886" cy="806886"/>
      </dsp:txXfrm>
    </dsp:sp>
    <dsp:sp modelId="{6FE91444-17FE-48D3-B3DD-F273C67CEFD8}">
      <dsp:nvSpPr>
        <dsp:cNvPr id="0" name=""/>
        <dsp:cNvSpPr/>
      </dsp:nvSpPr>
      <dsp:spPr>
        <a:xfrm rot="18000000">
          <a:off x="3385276" y="1715133"/>
          <a:ext cx="302552" cy="385124"/>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407968" y="1831461"/>
        <a:ext cx="211786" cy="231074"/>
      </dsp:txXfrm>
    </dsp:sp>
    <dsp:sp modelId="{AD547F69-B39E-4576-BE30-31D74F60AE43}">
      <dsp:nvSpPr>
        <dsp:cNvPr id="0" name=""/>
        <dsp:cNvSpPr/>
      </dsp:nvSpPr>
      <dsp:spPr>
        <a:xfrm>
          <a:off x="3398270" y="588423"/>
          <a:ext cx="1141108" cy="1141108"/>
        </a:xfrm>
        <a:prstGeom prst="ellips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solidFill>
                <a:schemeClr val="bg1"/>
              </a:solidFill>
              <a:latin typeface="Calibri"/>
              <a:cs typeface="Calibri"/>
            </a:rPr>
            <a:t>Involved in Crime </a:t>
          </a:r>
          <a:endParaRPr lang="en-US" sz="1100" kern="1200">
            <a:solidFill>
              <a:schemeClr val="bg1"/>
            </a:solidFill>
          </a:endParaRPr>
        </a:p>
      </dsp:txBody>
      <dsp:txXfrm>
        <a:off x="3565381" y="755534"/>
        <a:ext cx="806886" cy="806886"/>
      </dsp:txXfrm>
    </dsp:sp>
    <dsp:sp modelId="{ED7EAD1C-D4C6-4D35-B7EA-AA038837A8F3}">
      <dsp:nvSpPr>
        <dsp:cNvPr id="0" name=""/>
        <dsp:cNvSpPr/>
      </dsp:nvSpPr>
      <dsp:spPr>
        <a:xfrm rot="20400000">
          <a:off x="4613861" y="676581"/>
          <a:ext cx="302552" cy="385124"/>
        </a:xfrm>
        <a:prstGeom prst="rightArrow">
          <a:avLst>
            <a:gd name="adj1" fmla="val 60000"/>
            <a:gd name="adj2" fmla="val 50000"/>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4616598" y="769128"/>
        <a:ext cx="211786" cy="2310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DCAEA0-8CEC-4E28-A371-F1F6F3834018}">
      <dsp:nvSpPr>
        <dsp:cNvPr id="0" name=""/>
        <dsp:cNvSpPr/>
      </dsp:nvSpPr>
      <dsp:spPr>
        <a:xfrm>
          <a:off x="2233580" y="906"/>
          <a:ext cx="1389910" cy="138991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rtl="0">
            <a:lnSpc>
              <a:spcPct val="90000"/>
            </a:lnSpc>
            <a:spcBef>
              <a:spcPct val="0"/>
            </a:spcBef>
            <a:spcAft>
              <a:spcPct val="35000"/>
            </a:spcAft>
            <a:buNone/>
          </a:pPr>
          <a:r>
            <a:rPr lang="en-US" sz="1300" kern="1200">
              <a:latin typeface="Calibri Light" panose="020F0302020204030204"/>
            </a:rPr>
            <a:t>Modern Slavery Act 2015</a:t>
          </a:r>
          <a:endParaRPr lang="en-US" sz="1300" kern="1200"/>
        </a:p>
      </dsp:txBody>
      <dsp:txXfrm>
        <a:off x="2437128" y="204454"/>
        <a:ext cx="982814" cy="982814"/>
      </dsp:txXfrm>
    </dsp:sp>
    <dsp:sp modelId="{9ABF020F-9353-49D9-ADAC-6F801A7B1D22}">
      <dsp:nvSpPr>
        <dsp:cNvPr id="0" name=""/>
        <dsp:cNvSpPr/>
      </dsp:nvSpPr>
      <dsp:spPr>
        <a:xfrm rot="2700000">
          <a:off x="3474414" y="1192381"/>
          <a:ext cx="370376" cy="46909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490686" y="1246916"/>
        <a:ext cx="259263" cy="281456"/>
      </dsp:txXfrm>
    </dsp:sp>
    <dsp:sp modelId="{2C73A030-B1D7-4F7C-839E-0D02BD087D88}">
      <dsp:nvSpPr>
        <dsp:cNvPr id="0" name=""/>
        <dsp:cNvSpPr/>
      </dsp:nvSpPr>
      <dsp:spPr>
        <a:xfrm>
          <a:off x="3710538" y="1477864"/>
          <a:ext cx="1389910" cy="138991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rtl="0">
            <a:lnSpc>
              <a:spcPct val="90000"/>
            </a:lnSpc>
            <a:spcBef>
              <a:spcPct val="0"/>
            </a:spcBef>
            <a:spcAft>
              <a:spcPct val="35000"/>
            </a:spcAft>
            <a:buNone/>
          </a:pPr>
          <a:r>
            <a:rPr lang="en-US" sz="1300" kern="1200">
              <a:latin typeface="Calibri Light" panose="020F0302020204030204"/>
            </a:rPr>
            <a:t>Care Act 2014</a:t>
          </a:r>
          <a:endParaRPr lang="en-US" sz="1300" kern="1200"/>
        </a:p>
      </dsp:txBody>
      <dsp:txXfrm>
        <a:off x="3914086" y="1681412"/>
        <a:ext cx="982814" cy="982814"/>
      </dsp:txXfrm>
    </dsp:sp>
    <dsp:sp modelId="{A6F049CA-09A3-4360-B4B6-47DEA59F526F}">
      <dsp:nvSpPr>
        <dsp:cNvPr id="0" name=""/>
        <dsp:cNvSpPr/>
      </dsp:nvSpPr>
      <dsp:spPr>
        <a:xfrm rot="8100000">
          <a:off x="3489238" y="2669338"/>
          <a:ext cx="370376" cy="46909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3584079" y="2723873"/>
        <a:ext cx="259263" cy="281456"/>
      </dsp:txXfrm>
    </dsp:sp>
    <dsp:sp modelId="{EF06389D-FFD6-48DE-9410-9BEB6D1EC62C}">
      <dsp:nvSpPr>
        <dsp:cNvPr id="0" name=""/>
        <dsp:cNvSpPr/>
      </dsp:nvSpPr>
      <dsp:spPr>
        <a:xfrm>
          <a:off x="2233580" y="2954822"/>
          <a:ext cx="1389910" cy="138991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rtl="0">
            <a:lnSpc>
              <a:spcPct val="90000"/>
            </a:lnSpc>
            <a:spcBef>
              <a:spcPct val="0"/>
            </a:spcBef>
            <a:spcAft>
              <a:spcPct val="35000"/>
            </a:spcAft>
            <a:buNone/>
          </a:pPr>
          <a:r>
            <a:rPr lang="en-US" sz="1300" kern="1200">
              <a:latin typeface="Calibri Light" panose="020F0302020204030204"/>
            </a:rPr>
            <a:t>Crime and Disorder Act 1998</a:t>
          </a:r>
        </a:p>
      </dsp:txBody>
      <dsp:txXfrm>
        <a:off x="2437128" y="3158370"/>
        <a:ext cx="982814" cy="982814"/>
      </dsp:txXfrm>
    </dsp:sp>
    <dsp:sp modelId="{3B65F67A-A41B-41CC-A145-CCB749C4B410}">
      <dsp:nvSpPr>
        <dsp:cNvPr id="0" name=""/>
        <dsp:cNvSpPr/>
      </dsp:nvSpPr>
      <dsp:spPr>
        <a:xfrm rot="13500000">
          <a:off x="2012280" y="2684163"/>
          <a:ext cx="370376" cy="469094"/>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2107121" y="2817266"/>
        <a:ext cx="259263" cy="281456"/>
      </dsp:txXfrm>
    </dsp:sp>
    <dsp:sp modelId="{AD547F69-B39E-4576-BE30-31D74F60AE43}">
      <dsp:nvSpPr>
        <dsp:cNvPr id="0" name=""/>
        <dsp:cNvSpPr/>
      </dsp:nvSpPr>
      <dsp:spPr>
        <a:xfrm>
          <a:off x="756622" y="1477864"/>
          <a:ext cx="1389910" cy="138991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rtl="0">
            <a:lnSpc>
              <a:spcPct val="90000"/>
            </a:lnSpc>
            <a:spcBef>
              <a:spcPct val="0"/>
            </a:spcBef>
            <a:spcAft>
              <a:spcPct val="35000"/>
            </a:spcAft>
            <a:buNone/>
          </a:pPr>
          <a:r>
            <a:rPr lang="en-US" sz="1300" kern="1200">
              <a:latin typeface="Calibri Light" panose="020F0302020204030204"/>
            </a:rPr>
            <a:t>Police, Crime, Sentencing and Courts Act 2022</a:t>
          </a:r>
        </a:p>
      </dsp:txBody>
      <dsp:txXfrm>
        <a:off x="960170" y="1681412"/>
        <a:ext cx="982814" cy="982814"/>
      </dsp:txXfrm>
    </dsp:sp>
    <dsp:sp modelId="{279F365A-EB7D-4261-A309-97BDBA6BC989}">
      <dsp:nvSpPr>
        <dsp:cNvPr id="0" name=""/>
        <dsp:cNvSpPr/>
      </dsp:nvSpPr>
      <dsp:spPr>
        <a:xfrm rot="18900000">
          <a:off x="1997456" y="1207205"/>
          <a:ext cx="370376" cy="46909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013728" y="1340308"/>
        <a:ext cx="259263" cy="2814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7674D4-852A-4525-955E-2476A06CA8F9}">
      <dsp:nvSpPr>
        <dsp:cNvPr id="0" name=""/>
        <dsp:cNvSpPr/>
      </dsp:nvSpPr>
      <dsp:spPr>
        <a:xfrm>
          <a:off x="1946348" y="2126780"/>
          <a:ext cx="2378870" cy="2378870"/>
        </a:xfrm>
        <a:prstGeom prst="gear9">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a:t>Child, adult, others at risk</a:t>
          </a:r>
        </a:p>
      </dsp:txBody>
      <dsp:txXfrm>
        <a:off x="2424607" y="2684019"/>
        <a:ext cx="1422352" cy="1222788"/>
      </dsp:txXfrm>
    </dsp:sp>
    <dsp:sp modelId="{1B501288-02C0-4278-8D05-5C6179F6CE2B}">
      <dsp:nvSpPr>
        <dsp:cNvPr id="0" name=""/>
        <dsp:cNvSpPr/>
      </dsp:nvSpPr>
      <dsp:spPr>
        <a:xfrm>
          <a:off x="562278" y="1564501"/>
          <a:ext cx="1730087" cy="1730087"/>
        </a:xfrm>
        <a:prstGeom prst="gear6">
          <a:avLst/>
        </a:prstGeom>
        <a:solidFill>
          <a:schemeClr val="accent2">
            <a:hueOff val="-9340757"/>
            <a:satOff val="-47249"/>
            <a:lumOff val="1098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a:t>Location</a:t>
          </a:r>
        </a:p>
      </dsp:txBody>
      <dsp:txXfrm>
        <a:off x="997833" y="2002688"/>
        <a:ext cx="858977" cy="853713"/>
      </dsp:txXfrm>
    </dsp:sp>
    <dsp:sp modelId="{8D744B28-2E38-4F22-854B-68892D3A3910}">
      <dsp:nvSpPr>
        <dsp:cNvPr id="0" name=""/>
        <dsp:cNvSpPr/>
      </dsp:nvSpPr>
      <dsp:spPr>
        <a:xfrm rot="20700000">
          <a:off x="1531304" y="370917"/>
          <a:ext cx="1695132" cy="1695132"/>
        </a:xfrm>
        <a:prstGeom prst="gear6">
          <a:avLst/>
        </a:prstGeom>
        <a:solidFill>
          <a:schemeClr val="accent2">
            <a:hueOff val="-18681515"/>
            <a:satOff val="-94499"/>
            <a:lumOff val="2196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a:t>Perpetrators</a:t>
          </a:r>
        </a:p>
      </dsp:txBody>
      <dsp:txXfrm rot="-20700000">
        <a:off x="1903096" y="742709"/>
        <a:ext cx="951548" cy="951548"/>
      </dsp:txXfrm>
    </dsp:sp>
    <dsp:sp modelId="{E68A1260-7FCF-44EE-AB09-0F3CB48AAE6C}">
      <dsp:nvSpPr>
        <dsp:cNvPr id="0" name=""/>
        <dsp:cNvSpPr/>
      </dsp:nvSpPr>
      <dsp:spPr>
        <a:xfrm>
          <a:off x="1764866" y="1766995"/>
          <a:ext cx="3044954" cy="3044954"/>
        </a:xfrm>
        <a:prstGeom prst="circularArrow">
          <a:avLst>
            <a:gd name="adj1" fmla="val 4687"/>
            <a:gd name="adj2" fmla="val 299029"/>
            <a:gd name="adj3" fmla="val 2519255"/>
            <a:gd name="adj4" fmla="val 15854637"/>
            <a:gd name="adj5" fmla="val 5469"/>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03702E7F-726D-4ECC-9ED9-8B4A171C55DB}">
      <dsp:nvSpPr>
        <dsp:cNvPr id="0" name=""/>
        <dsp:cNvSpPr/>
      </dsp:nvSpPr>
      <dsp:spPr>
        <a:xfrm>
          <a:off x="255883" y="1181136"/>
          <a:ext cx="2212349" cy="2212349"/>
        </a:xfrm>
        <a:prstGeom prst="leftCircularArrow">
          <a:avLst>
            <a:gd name="adj1" fmla="val 6452"/>
            <a:gd name="adj2" fmla="val 429999"/>
            <a:gd name="adj3" fmla="val 10489124"/>
            <a:gd name="adj4" fmla="val 14837806"/>
            <a:gd name="adj5" fmla="val 7527"/>
          </a:avLst>
        </a:prstGeom>
        <a:solidFill>
          <a:schemeClr val="accent2">
            <a:hueOff val="-9340757"/>
            <a:satOff val="-47249"/>
            <a:lumOff val="10981"/>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B0737057-AB28-4A3F-ADFD-CD3C4240E942}">
      <dsp:nvSpPr>
        <dsp:cNvPr id="0" name=""/>
        <dsp:cNvSpPr/>
      </dsp:nvSpPr>
      <dsp:spPr>
        <a:xfrm>
          <a:off x="1139202" y="-941"/>
          <a:ext cx="2385358" cy="2385358"/>
        </a:xfrm>
        <a:prstGeom prst="circularArrow">
          <a:avLst>
            <a:gd name="adj1" fmla="val 5984"/>
            <a:gd name="adj2" fmla="val 394124"/>
            <a:gd name="adj3" fmla="val 13313824"/>
            <a:gd name="adj4" fmla="val 10508221"/>
            <a:gd name="adj5" fmla="val 6981"/>
          </a:avLst>
        </a:prstGeom>
        <a:solidFill>
          <a:schemeClr val="accent2">
            <a:hueOff val="-18681515"/>
            <a:satOff val="-94499"/>
            <a:lumOff val="21962"/>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C19496-445F-4F19-935B-69ED58936758}">
      <dsp:nvSpPr>
        <dsp:cNvPr id="0" name=""/>
        <dsp:cNvSpPr/>
      </dsp:nvSpPr>
      <dsp:spPr>
        <a:xfrm>
          <a:off x="863574" y="1458"/>
          <a:ext cx="2215607" cy="2215607"/>
        </a:xfrm>
        <a:prstGeom prst="ellipse">
          <a:avLst/>
        </a:prstGeom>
        <a:solidFill>
          <a:schemeClr val="accent5">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1932" tIns="15240" rIns="121932" bIns="1524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Century Gothic" panose="020B0502020202020204"/>
            </a:rPr>
            <a:t>60 Interviews</a:t>
          </a:r>
          <a:endParaRPr lang="en-US" sz="1200" kern="1200"/>
        </a:p>
      </dsp:txBody>
      <dsp:txXfrm>
        <a:off x="1188042" y="325926"/>
        <a:ext cx="1566671" cy="1566671"/>
      </dsp:txXfrm>
    </dsp:sp>
    <dsp:sp modelId="{06BF95E7-3D39-4C4C-AF44-B9213AF107EA}">
      <dsp:nvSpPr>
        <dsp:cNvPr id="0" name=""/>
        <dsp:cNvSpPr/>
      </dsp:nvSpPr>
      <dsp:spPr>
        <a:xfrm>
          <a:off x="2636060" y="1458"/>
          <a:ext cx="2215607" cy="2215607"/>
        </a:xfrm>
        <a:prstGeom prst="ellipse">
          <a:avLst/>
        </a:prstGeom>
        <a:solidFill>
          <a:schemeClr val="accent5">
            <a:alpha val="50000"/>
            <a:hueOff val="1219212"/>
            <a:satOff val="-9721"/>
            <a:lumOff val="-735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1932" tIns="15240" rIns="121932" bIns="1524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Century Gothic" panose="020B0502020202020204"/>
            </a:rPr>
            <a:t>58 case record reviews</a:t>
          </a:r>
          <a:endParaRPr lang="en-US" sz="1200" kern="1200"/>
        </a:p>
      </dsp:txBody>
      <dsp:txXfrm>
        <a:off x="2960528" y="325926"/>
        <a:ext cx="1566671" cy="1566671"/>
      </dsp:txXfrm>
    </dsp:sp>
    <dsp:sp modelId="{BBFCA67A-D2C6-4247-928E-B026F24D0169}">
      <dsp:nvSpPr>
        <dsp:cNvPr id="0" name=""/>
        <dsp:cNvSpPr/>
      </dsp:nvSpPr>
      <dsp:spPr>
        <a:xfrm>
          <a:off x="4408546" y="1458"/>
          <a:ext cx="2215607" cy="2215607"/>
        </a:xfrm>
        <a:prstGeom prst="ellipse">
          <a:avLst/>
        </a:prstGeom>
        <a:solidFill>
          <a:schemeClr val="accent5">
            <a:alpha val="50000"/>
            <a:hueOff val="2438425"/>
            <a:satOff val="-19443"/>
            <a:lumOff val="-1470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1932" tIns="15240" rIns="121932" bIns="1524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Century Gothic" panose="020B0502020202020204"/>
            </a:rPr>
            <a:t>2457 exploitation referral reviews</a:t>
          </a:r>
          <a:endParaRPr lang="en-US" sz="1200" kern="1200"/>
        </a:p>
      </dsp:txBody>
      <dsp:txXfrm>
        <a:off x="4733014" y="325926"/>
        <a:ext cx="1566671" cy="15666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A1C245-5923-44FF-A2FA-10F3F7F31E08}">
      <dsp:nvSpPr>
        <dsp:cNvPr id="0" name=""/>
        <dsp:cNvSpPr/>
      </dsp:nvSpPr>
      <dsp:spPr>
        <a:xfrm>
          <a:off x="1077" y="554849"/>
          <a:ext cx="2100656" cy="2100656"/>
        </a:xfrm>
        <a:prstGeom prst="ellipse">
          <a:avLst/>
        </a:prstGeom>
        <a:solidFill>
          <a:schemeClr val="accent5">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5606" tIns="17780" rIns="115606" bIns="1778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Century Gothic" panose="020B0502020202020204"/>
            </a:rPr>
            <a:t>Multiple Vulnerabilities</a:t>
          </a:r>
          <a:endParaRPr lang="en-US" sz="1400" kern="1200"/>
        </a:p>
      </dsp:txBody>
      <dsp:txXfrm>
        <a:off x="308711" y="862483"/>
        <a:ext cx="1485388" cy="1485388"/>
      </dsp:txXfrm>
    </dsp:sp>
    <dsp:sp modelId="{7D8BEE4F-516A-44B4-882F-9BBCE1200D70}">
      <dsp:nvSpPr>
        <dsp:cNvPr id="0" name=""/>
        <dsp:cNvSpPr/>
      </dsp:nvSpPr>
      <dsp:spPr>
        <a:xfrm>
          <a:off x="1681602" y="554849"/>
          <a:ext cx="2100656" cy="2100656"/>
        </a:xfrm>
        <a:prstGeom prst="ellipse">
          <a:avLst/>
        </a:prstGeom>
        <a:solidFill>
          <a:schemeClr val="accent5">
            <a:alpha val="50000"/>
            <a:hueOff val="609606"/>
            <a:satOff val="-4861"/>
            <a:lumOff val="-367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5606" tIns="17780" rIns="115606" bIns="1778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Century Gothic" panose="020B0502020202020204"/>
            </a:rPr>
            <a:t>Multiple Types of Abuse</a:t>
          </a:r>
          <a:endParaRPr lang="en-US" sz="1400" kern="1200"/>
        </a:p>
      </dsp:txBody>
      <dsp:txXfrm>
        <a:off x="1989236" y="862483"/>
        <a:ext cx="1485388" cy="1485388"/>
      </dsp:txXfrm>
    </dsp:sp>
    <dsp:sp modelId="{9BDCB09E-95F0-4D5A-9825-004574AAE9EB}">
      <dsp:nvSpPr>
        <dsp:cNvPr id="0" name=""/>
        <dsp:cNvSpPr/>
      </dsp:nvSpPr>
      <dsp:spPr>
        <a:xfrm>
          <a:off x="3362128" y="554849"/>
          <a:ext cx="2100656" cy="2100656"/>
        </a:xfrm>
        <a:prstGeom prst="ellipse">
          <a:avLst/>
        </a:prstGeom>
        <a:solidFill>
          <a:schemeClr val="accent5">
            <a:alpha val="50000"/>
            <a:hueOff val="1219212"/>
            <a:satOff val="-9721"/>
            <a:lumOff val="-735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5606" tIns="17780" rIns="115606" bIns="1778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Century Gothic" panose="020B0502020202020204"/>
            </a:rPr>
            <a:t>Escalation </a:t>
          </a:r>
          <a:endParaRPr lang="en-US" sz="1400" kern="1200"/>
        </a:p>
      </dsp:txBody>
      <dsp:txXfrm>
        <a:off x="3669762" y="862483"/>
        <a:ext cx="1485388" cy="1485388"/>
      </dsp:txXfrm>
    </dsp:sp>
    <dsp:sp modelId="{7CD6F11F-D1A9-4063-8D23-93B4F04C52B7}">
      <dsp:nvSpPr>
        <dsp:cNvPr id="0" name=""/>
        <dsp:cNvSpPr/>
      </dsp:nvSpPr>
      <dsp:spPr>
        <a:xfrm>
          <a:off x="5042653" y="554849"/>
          <a:ext cx="2100656" cy="2100656"/>
        </a:xfrm>
        <a:prstGeom prst="ellipse">
          <a:avLst/>
        </a:prstGeom>
        <a:solidFill>
          <a:schemeClr val="accent5">
            <a:alpha val="50000"/>
            <a:hueOff val="1828819"/>
            <a:satOff val="-14582"/>
            <a:lumOff val="-1102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5606" tIns="17780" rIns="115606" bIns="17780" numCol="1" spcCol="1270" anchor="ctr" anchorCtr="0">
          <a:noAutofit/>
        </a:bodyPr>
        <a:lstStyle/>
        <a:p>
          <a:pPr marL="0" lvl="0" indent="0" algn="ctr" defTabSz="622300">
            <a:lnSpc>
              <a:spcPct val="90000"/>
            </a:lnSpc>
            <a:spcBef>
              <a:spcPct val="0"/>
            </a:spcBef>
            <a:spcAft>
              <a:spcPct val="35000"/>
            </a:spcAft>
            <a:buNone/>
          </a:pPr>
          <a:r>
            <a:rPr lang="en-US" sz="1400" kern="1200">
              <a:latin typeface="Century Gothic" panose="020B0502020202020204"/>
            </a:rPr>
            <a:t>Legislation</a:t>
          </a:r>
        </a:p>
      </dsp:txBody>
      <dsp:txXfrm>
        <a:off x="5350287" y="862483"/>
        <a:ext cx="1485388" cy="1485388"/>
      </dsp:txXfrm>
    </dsp:sp>
    <dsp:sp modelId="{A673FECF-E065-497F-970D-DE9B9C7A11B2}">
      <dsp:nvSpPr>
        <dsp:cNvPr id="0" name=""/>
        <dsp:cNvSpPr/>
      </dsp:nvSpPr>
      <dsp:spPr>
        <a:xfrm>
          <a:off x="6723178" y="554849"/>
          <a:ext cx="2100656" cy="2100656"/>
        </a:xfrm>
        <a:prstGeom prst="ellipse">
          <a:avLst/>
        </a:prstGeom>
        <a:solidFill>
          <a:schemeClr val="accent5">
            <a:alpha val="50000"/>
            <a:hueOff val="2438425"/>
            <a:satOff val="-19443"/>
            <a:lumOff val="-1470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5606" tIns="17780" rIns="115606" bIns="17780" numCol="1" spcCol="1270" anchor="ctr" anchorCtr="0">
          <a:noAutofit/>
        </a:bodyPr>
        <a:lstStyle/>
        <a:p>
          <a:pPr marL="0" lvl="0" indent="0" algn="ctr" defTabSz="622300">
            <a:lnSpc>
              <a:spcPct val="90000"/>
            </a:lnSpc>
            <a:spcBef>
              <a:spcPct val="0"/>
            </a:spcBef>
            <a:spcAft>
              <a:spcPct val="35000"/>
            </a:spcAft>
            <a:buNone/>
          </a:pPr>
          <a:r>
            <a:rPr lang="en-US" sz="1400" kern="1200">
              <a:latin typeface="Century Gothic" panose="020B0502020202020204"/>
            </a:rPr>
            <a:t>MSP</a:t>
          </a:r>
        </a:p>
      </dsp:txBody>
      <dsp:txXfrm>
        <a:off x="7030812" y="862483"/>
        <a:ext cx="1485388" cy="14853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EC38EB-0FBE-4E27-A6E7-773F72A25246}">
      <dsp:nvSpPr>
        <dsp:cNvPr id="0" name=""/>
        <dsp:cNvSpPr/>
      </dsp:nvSpPr>
      <dsp:spPr>
        <a:xfrm>
          <a:off x="2009" y="950341"/>
          <a:ext cx="1756916" cy="1756916"/>
        </a:xfrm>
        <a:prstGeom prst="ellipse">
          <a:avLst/>
        </a:prstGeom>
        <a:solidFill>
          <a:schemeClr val="accent5">
            <a:shade val="80000"/>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6689" tIns="20320" rIns="96689" bIns="20320" numCol="1" spcCol="1270" anchor="ctr" anchorCtr="0">
          <a:noAutofit/>
        </a:bodyPr>
        <a:lstStyle/>
        <a:p>
          <a:pPr marL="0" lvl="0" indent="0" algn="ctr" defTabSz="711200" rtl="0">
            <a:lnSpc>
              <a:spcPct val="90000"/>
            </a:lnSpc>
            <a:spcBef>
              <a:spcPct val="0"/>
            </a:spcBef>
            <a:spcAft>
              <a:spcPct val="35000"/>
            </a:spcAft>
            <a:buNone/>
          </a:pPr>
          <a:r>
            <a:rPr lang="en-US" sz="1600" kern="1200">
              <a:latin typeface="Century Gothic" panose="020B0502020202020204"/>
            </a:rPr>
            <a:t>Risk Reduction</a:t>
          </a:r>
          <a:endParaRPr lang="en-US" sz="1600" kern="1200"/>
        </a:p>
      </dsp:txBody>
      <dsp:txXfrm>
        <a:off x="259303" y="1207635"/>
        <a:ext cx="1242328" cy="1242328"/>
      </dsp:txXfrm>
    </dsp:sp>
    <dsp:sp modelId="{C8CB7688-9D45-4263-9E90-0AC4D0628AD0}">
      <dsp:nvSpPr>
        <dsp:cNvPr id="0" name=""/>
        <dsp:cNvSpPr/>
      </dsp:nvSpPr>
      <dsp:spPr>
        <a:xfrm>
          <a:off x="1407541" y="950341"/>
          <a:ext cx="1756916" cy="1756916"/>
        </a:xfrm>
        <a:prstGeom prst="ellipse">
          <a:avLst/>
        </a:prstGeom>
        <a:solidFill>
          <a:schemeClr val="accent5">
            <a:shade val="80000"/>
            <a:alpha val="50000"/>
            <a:hueOff val="-199413"/>
            <a:satOff val="10765"/>
            <a:lumOff val="1731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6689" tIns="20320" rIns="96689" bIns="20320" numCol="1" spcCol="1270" anchor="ctr" anchorCtr="0">
          <a:noAutofit/>
        </a:bodyPr>
        <a:lstStyle/>
        <a:p>
          <a:pPr marL="0" lvl="0" indent="0" algn="ctr" defTabSz="711200" rtl="0">
            <a:lnSpc>
              <a:spcPct val="90000"/>
            </a:lnSpc>
            <a:spcBef>
              <a:spcPct val="0"/>
            </a:spcBef>
            <a:spcAft>
              <a:spcPct val="35000"/>
            </a:spcAft>
            <a:buNone/>
          </a:pPr>
          <a:r>
            <a:rPr lang="en-US" sz="1600" kern="1200">
              <a:latin typeface="Century Gothic" panose="020B0502020202020204"/>
            </a:rPr>
            <a:t>Risk Remained</a:t>
          </a:r>
          <a:endParaRPr lang="en-US" sz="1600" kern="1200"/>
        </a:p>
      </dsp:txBody>
      <dsp:txXfrm>
        <a:off x="1664835" y="1207635"/>
        <a:ext cx="1242328" cy="1242328"/>
      </dsp:txXfrm>
    </dsp:sp>
    <dsp:sp modelId="{B316768C-269E-4000-8B09-A23541A4B09F}">
      <dsp:nvSpPr>
        <dsp:cNvPr id="0" name=""/>
        <dsp:cNvSpPr/>
      </dsp:nvSpPr>
      <dsp:spPr>
        <a:xfrm>
          <a:off x="2813074" y="950341"/>
          <a:ext cx="1756916" cy="1756916"/>
        </a:xfrm>
        <a:prstGeom prst="ellipse">
          <a:avLst/>
        </a:prstGeom>
        <a:solidFill>
          <a:schemeClr val="accent5">
            <a:shade val="80000"/>
            <a:alpha val="50000"/>
            <a:hueOff val="-199413"/>
            <a:satOff val="10765"/>
            <a:lumOff val="1731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6689" tIns="20320" rIns="96689" bIns="20320" numCol="1" spcCol="1270" anchor="ctr" anchorCtr="0">
          <a:noAutofit/>
        </a:bodyPr>
        <a:lstStyle/>
        <a:p>
          <a:pPr marL="0" lvl="0" indent="0" algn="ctr" defTabSz="711200" rtl="0">
            <a:lnSpc>
              <a:spcPct val="90000"/>
            </a:lnSpc>
            <a:spcBef>
              <a:spcPct val="0"/>
            </a:spcBef>
            <a:spcAft>
              <a:spcPct val="35000"/>
            </a:spcAft>
            <a:buNone/>
          </a:pPr>
          <a:r>
            <a:rPr lang="en-US" sz="1600" kern="1200">
              <a:latin typeface="Century Gothic" panose="020B0502020202020204"/>
            </a:rPr>
            <a:t>Risk Removed</a:t>
          </a:r>
          <a:endParaRPr lang="en-US" sz="1600" kern="1200"/>
        </a:p>
      </dsp:txBody>
      <dsp:txXfrm>
        <a:off x="3070368" y="1207635"/>
        <a:ext cx="1242328" cy="124232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08E494-6F1A-443C-BB3E-A3C950B37D20}">
      <dsp:nvSpPr>
        <dsp:cNvPr id="0" name=""/>
        <dsp:cNvSpPr/>
      </dsp:nvSpPr>
      <dsp:spPr>
        <a:xfrm>
          <a:off x="2919" y="898551"/>
          <a:ext cx="2929275" cy="2929275"/>
        </a:xfrm>
        <a:prstGeom prst="ellipse">
          <a:avLst/>
        </a:prstGeom>
        <a:solidFill>
          <a:schemeClr val="accent5">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1208" tIns="15240" rIns="161208"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Century Gothic" panose="020B0502020202020204"/>
            </a:rPr>
            <a:t>Coherence</a:t>
          </a:r>
          <a:endParaRPr lang="en-US" sz="1200" b="1" kern="1200"/>
        </a:p>
      </dsp:txBody>
      <dsp:txXfrm>
        <a:off x="431901" y="1327533"/>
        <a:ext cx="2071311" cy="2071311"/>
      </dsp:txXfrm>
    </dsp:sp>
    <dsp:sp modelId="{8A02364E-D0B1-4C00-A9D7-D0319E5ED8C0}">
      <dsp:nvSpPr>
        <dsp:cNvPr id="0" name=""/>
        <dsp:cNvSpPr/>
      </dsp:nvSpPr>
      <dsp:spPr>
        <a:xfrm>
          <a:off x="2346339" y="898551"/>
          <a:ext cx="2929275" cy="2929275"/>
        </a:xfrm>
        <a:prstGeom prst="ellipse">
          <a:avLst/>
        </a:prstGeom>
        <a:solidFill>
          <a:schemeClr val="accent5">
            <a:alpha val="50000"/>
            <a:hueOff val="812808"/>
            <a:satOff val="-6481"/>
            <a:lumOff val="-490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1208" tIns="15240" rIns="161208" bIns="15240" numCol="1" spcCol="1270" anchor="ctr" anchorCtr="0">
          <a:noAutofit/>
        </a:bodyPr>
        <a:lstStyle/>
        <a:p>
          <a:pPr marL="0" lvl="0" indent="0" algn="ctr" defTabSz="533400" rtl="0">
            <a:lnSpc>
              <a:spcPct val="90000"/>
            </a:lnSpc>
            <a:spcBef>
              <a:spcPct val="0"/>
            </a:spcBef>
            <a:spcAft>
              <a:spcPct val="35000"/>
            </a:spcAft>
            <a:buNone/>
          </a:pPr>
          <a:r>
            <a:rPr lang="en-US" sz="1200" b="1" kern="1200">
              <a:latin typeface="Century Gothic" panose="020B0502020202020204"/>
            </a:rPr>
            <a:t>Cognitive Participation</a:t>
          </a:r>
          <a:endParaRPr lang="en-US" sz="1200" b="1" kern="1200"/>
        </a:p>
      </dsp:txBody>
      <dsp:txXfrm>
        <a:off x="2775321" y="1327533"/>
        <a:ext cx="2071311" cy="2071311"/>
      </dsp:txXfrm>
    </dsp:sp>
    <dsp:sp modelId="{DC90F65C-D492-403C-B5E7-2D4964D57DC8}">
      <dsp:nvSpPr>
        <dsp:cNvPr id="0" name=""/>
        <dsp:cNvSpPr/>
      </dsp:nvSpPr>
      <dsp:spPr>
        <a:xfrm>
          <a:off x="4689759" y="898551"/>
          <a:ext cx="2929275" cy="2929275"/>
        </a:xfrm>
        <a:prstGeom prst="ellipse">
          <a:avLst/>
        </a:prstGeom>
        <a:solidFill>
          <a:schemeClr val="accent5">
            <a:alpha val="50000"/>
            <a:hueOff val="1625617"/>
            <a:satOff val="-12962"/>
            <a:lumOff val="-980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1208" tIns="15240" rIns="161208" bIns="15240" numCol="1" spcCol="1270" anchor="ctr" anchorCtr="0">
          <a:noAutofit/>
        </a:bodyPr>
        <a:lstStyle/>
        <a:p>
          <a:pPr marL="0" lvl="0" indent="0" algn="ctr" defTabSz="533400" rtl="0">
            <a:lnSpc>
              <a:spcPct val="90000"/>
            </a:lnSpc>
            <a:spcBef>
              <a:spcPct val="0"/>
            </a:spcBef>
            <a:spcAft>
              <a:spcPct val="35000"/>
            </a:spcAft>
            <a:buNone/>
          </a:pPr>
          <a:r>
            <a:rPr lang="en-US" sz="1200" b="1" kern="1200">
              <a:latin typeface="Century Gothic" panose="020B0502020202020204"/>
            </a:rPr>
            <a:t>Collective Action</a:t>
          </a:r>
          <a:endParaRPr lang="en-US" sz="1200" b="1" kern="1200"/>
        </a:p>
      </dsp:txBody>
      <dsp:txXfrm>
        <a:off x="5118741" y="1327533"/>
        <a:ext cx="2071311" cy="2071311"/>
      </dsp:txXfrm>
    </dsp:sp>
    <dsp:sp modelId="{49840E79-C053-4654-AF8E-02A8060488AA}">
      <dsp:nvSpPr>
        <dsp:cNvPr id="0" name=""/>
        <dsp:cNvSpPr/>
      </dsp:nvSpPr>
      <dsp:spPr>
        <a:xfrm>
          <a:off x="7033180" y="898551"/>
          <a:ext cx="2929275" cy="2929275"/>
        </a:xfrm>
        <a:prstGeom prst="ellipse">
          <a:avLst/>
        </a:prstGeom>
        <a:solidFill>
          <a:schemeClr val="accent5">
            <a:alpha val="50000"/>
            <a:hueOff val="2438425"/>
            <a:satOff val="-19443"/>
            <a:lumOff val="-1470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1208" tIns="15240" rIns="161208" bIns="15240" numCol="1" spcCol="1270" anchor="ctr" anchorCtr="0">
          <a:noAutofit/>
        </a:bodyPr>
        <a:lstStyle/>
        <a:p>
          <a:pPr marL="0" lvl="0" indent="0" algn="ctr" defTabSz="533400" rtl="0">
            <a:lnSpc>
              <a:spcPct val="90000"/>
            </a:lnSpc>
            <a:spcBef>
              <a:spcPct val="0"/>
            </a:spcBef>
            <a:spcAft>
              <a:spcPct val="35000"/>
            </a:spcAft>
            <a:buNone/>
          </a:pPr>
          <a:r>
            <a:rPr lang="en-US" sz="1200" b="1" kern="1200">
              <a:latin typeface="Century Gothic" panose="020B0502020202020204"/>
            </a:rPr>
            <a:t>Reflexive Monitoring</a:t>
          </a:r>
          <a:endParaRPr lang="en-US" sz="1200" b="1" kern="1200"/>
        </a:p>
      </dsp:txBody>
      <dsp:txXfrm>
        <a:off x="7462162" y="1327533"/>
        <a:ext cx="2071311" cy="207131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5EE62E-A50F-4983-852D-98C9EAE9EA0C}" type="datetimeFigureOut">
              <a:t>9/16/2024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2E32FB-065F-491C-8586-DDB9D7B545C9}" type="slidenum">
              <a:t>‹#›</a:t>
            </a:fld>
            <a:endParaRPr lang="en-US"/>
          </a:p>
        </p:txBody>
      </p:sp>
    </p:spTree>
    <p:extLst>
      <p:ext uri="{BB962C8B-B14F-4D97-AF65-F5344CB8AC3E}">
        <p14:creationId xmlns:p14="http://schemas.microsoft.com/office/powerpoint/2010/main" val="239931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a typeface="Calibri"/>
              <a:cs typeface="Calibri"/>
            </a:endParaRPr>
          </a:p>
        </p:txBody>
      </p:sp>
      <p:sp>
        <p:nvSpPr>
          <p:cNvPr id="4" name="Slide Number Placeholder 3"/>
          <p:cNvSpPr>
            <a:spLocks noGrp="1"/>
          </p:cNvSpPr>
          <p:nvPr>
            <p:ph type="sldNum" sz="quarter" idx="5"/>
          </p:nvPr>
        </p:nvSpPr>
        <p:spPr/>
        <p:txBody>
          <a:bodyPr/>
          <a:lstStyle/>
          <a:p>
            <a:fld id="{44057244-4ADF-4454-9026-C964ABDCDD92}" type="slidenum">
              <a:rPr lang="en-GB" smtClean="0"/>
              <a:t>1</a:t>
            </a:fld>
            <a:endParaRPr lang="en-GB"/>
          </a:p>
        </p:txBody>
      </p:sp>
    </p:spTree>
    <p:extLst>
      <p:ext uri="{BB962C8B-B14F-4D97-AF65-F5344CB8AC3E}">
        <p14:creationId xmlns:p14="http://schemas.microsoft.com/office/powerpoint/2010/main" val="2895003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000"/>
              </a:spcBef>
              <a:buFont typeface="Arial,Sans-Serif"/>
              <a:buChar char="•"/>
            </a:pPr>
            <a:r>
              <a:rPr lang="en-GB" dirty="0">
                <a:solidFill>
                  <a:srgbClr val="000000"/>
                </a:solidFill>
              </a:rPr>
              <a:t>This enabled us to go beyond establishing the effectiveness of the Newcastle model, to draw more generalisable learning. </a:t>
            </a:r>
            <a:endParaRPr lang="en-US" dirty="0">
              <a:solidFill>
                <a:srgbClr val="000000"/>
              </a:solidFill>
            </a:endParaRPr>
          </a:p>
          <a:p>
            <a:pPr marL="285750" indent="-285750">
              <a:spcBef>
                <a:spcPts val="1000"/>
              </a:spcBef>
              <a:buFont typeface="Arial,Sans-Serif"/>
              <a:buChar char="•"/>
            </a:pPr>
            <a:r>
              <a:rPr lang="en-GB" dirty="0">
                <a:solidFill>
                  <a:srgbClr val="000000"/>
                </a:solidFill>
              </a:rPr>
              <a:t>Realist evaluation attends to the ways that interventions may have different effects for different people</a:t>
            </a:r>
            <a:endParaRPr lang="en-US" dirty="0">
              <a:solidFill>
                <a:srgbClr val="000000"/>
              </a:solidFill>
            </a:endParaRPr>
          </a:p>
          <a:p>
            <a:pPr marL="285750" indent="-285750">
              <a:spcBef>
                <a:spcPts val="1000"/>
              </a:spcBef>
              <a:buFont typeface="Arial,Sans-Serif"/>
              <a:buChar char="•"/>
            </a:pPr>
            <a:r>
              <a:rPr lang="en-GB" dirty="0">
                <a:solidFill>
                  <a:srgbClr val="000000"/>
                </a:solidFill>
              </a:rPr>
              <a:t>Develop the ideas and assumptions underlying how, why and in what circumstances complex social interventions work and they are the units of analysis used within realist evaluation.</a:t>
            </a:r>
            <a:endParaRPr lang="en-US" dirty="0">
              <a:solidFill>
                <a:srgbClr val="000000"/>
              </a:solidFill>
            </a:endParaRPr>
          </a:p>
          <a:p>
            <a:pPr marL="285750" indent="-285750">
              <a:spcBef>
                <a:spcPts val="1000"/>
              </a:spcBef>
              <a:buFont typeface="Arial,Sans-Serif"/>
              <a:buChar char="•"/>
            </a:pPr>
            <a:r>
              <a:rPr lang="en-GB" dirty="0">
                <a:solidFill>
                  <a:srgbClr val="000000"/>
                </a:solidFill>
              </a:rPr>
              <a:t>Initial programme theories are developed, refined and then tested through empirical data, leading to the formulation of refined programme theories. </a:t>
            </a:r>
            <a:endParaRPr lang="en-GB" dirty="0">
              <a:solidFill>
                <a:srgbClr val="000000"/>
              </a:solidFill>
              <a:ea typeface="Calibri"/>
              <a:cs typeface="Calibri"/>
            </a:endParaRPr>
          </a:p>
          <a:p>
            <a:pPr marL="285750" indent="-285750">
              <a:spcBef>
                <a:spcPts val="1000"/>
              </a:spcBef>
              <a:buFont typeface="Arial,Sans-Serif"/>
              <a:buChar char="•"/>
            </a:pPr>
            <a:r>
              <a:rPr lang="en-GB" dirty="0">
                <a:solidFill>
                  <a:srgbClr val="000000"/>
                </a:solidFill>
              </a:rPr>
              <a:t>This allows for the generation of rich, causal explanations to convey ideas </a:t>
            </a:r>
            <a:endParaRPr lang="en-GB" dirty="0">
              <a:solidFill>
                <a:srgbClr val="000000"/>
              </a:solidFill>
              <a:ea typeface="Calibri"/>
              <a:cs typeface="Calibri"/>
            </a:endParaRPr>
          </a:p>
          <a:p>
            <a:pPr marL="285750" indent="-285750">
              <a:spcBef>
                <a:spcPts val="1000"/>
              </a:spcBef>
              <a:buFont typeface="Arial,Sans-Serif"/>
              <a:buChar char="•"/>
            </a:pPr>
            <a:r>
              <a:rPr lang="en-GB" dirty="0">
                <a:solidFill>
                  <a:srgbClr val="000000"/>
                </a:solidFill>
              </a:rPr>
              <a:t>This results in contextually dependent theories which are specific enough to enable testable propositions, and sufficiently generalisable, to apply in different settings in order to allow for this learning to benefit other areas.  </a:t>
            </a:r>
            <a:endParaRPr lang="en-GB" dirty="0"/>
          </a:p>
          <a:p>
            <a:endParaRPr lang="en-GB" dirty="0">
              <a:cs typeface="Calibri"/>
            </a:endParaRPr>
          </a:p>
        </p:txBody>
      </p:sp>
      <p:sp>
        <p:nvSpPr>
          <p:cNvPr id="4" name="Slide Number Placeholder 3"/>
          <p:cNvSpPr>
            <a:spLocks noGrp="1"/>
          </p:cNvSpPr>
          <p:nvPr>
            <p:ph type="sldNum" sz="quarter" idx="5"/>
          </p:nvPr>
        </p:nvSpPr>
        <p:spPr/>
        <p:txBody>
          <a:bodyPr/>
          <a:lstStyle/>
          <a:p>
            <a:fld id="{44057244-4ADF-4454-9026-C964ABDCDD92}" type="slidenum">
              <a:rPr lang="en-GB" smtClean="0"/>
              <a:t>10</a:t>
            </a:fld>
            <a:endParaRPr lang="en-GB"/>
          </a:p>
        </p:txBody>
      </p:sp>
    </p:spTree>
    <p:extLst>
      <p:ext uri="{BB962C8B-B14F-4D97-AF65-F5344CB8AC3E}">
        <p14:creationId xmlns:p14="http://schemas.microsoft.com/office/powerpoint/2010/main" val="4125624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000"/>
              </a:spcBef>
              <a:buFont typeface="Arial"/>
              <a:buChar char="•"/>
            </a:pPr>
            <a:r>
              <a:rPr lang="en-GB" dirty="0"/>
              <a:t>Review of exploitation safeguarding referrals from November 2020 to Feb 2022</a:t>
            </a:r>
            <a:endParaRPr lang="en-US" dirty="0"/>
          </a:p>
          <a:p>
            <a:pPr marL="285750" indent="-285750">
              <a:spcBef>
                <a:spcPts val="1000"/>
              </a:spcBef>
              <a:buFont typeface="Arial"/>
              <a:buChar char="•"/>
            </a:pPr>
            <a:r>
              <a:rPr lang="en-GB" dirty="0"/>
              <a:t>In depth review of 58 cases of closed exploitation safeguarding enquiries</a:t>
            </a:r>
            <a:endParaRPr lang="en-US" dirty="0"/>
          </a:p>
          <a:p>
            <a:pPr marL="285750" indent="-285750">
              <a:spcBef>
                <a:spcPts val="1000"/>
              </a:spcBef>
              <a:buFont typeface="Arial"/>
              <a:buChar char="•"/>
            </a:pPr>
            <a:r>
              <a:rPr lang="en-GB" dirty="0"/>
              <a:t>A total of 60 interviews were conducted with A@R and family members, professionals and policy makers these were employed through the Local Authority, from children and adult social care and safeguarding, housing, neighbourhood and protection teams, and public health. Other partner organisations included voluntary agencies, health, substance misuse services, care providers, police, probation, and social housing. </a:t>
            </a:r>
            <a:endParaRPr lang="en-US" dirty="0"/>
          </a:p>
          <a:p>
            <a:pPr marL="285750" indent="-285750">
              <a:spcBef>
                <a:spcPts val="1000"/>
              </a:spcBef>
              <a:buFont typeface="Arial"/>
              <a:buChar char="•"/>
            </a:pPr>
            <a:r>
              <a:rPr lang="en-GB" dirty="0"/>
              <a:t>10 participants were either adults or family members with experience and knowledge of exploitation, safeguarding and services in Newcastle. 10 participants were professionals at a senior level and 40 participants were at an operation level. It was important to have views from various levels of seniority in organisations, to understand decision making at organisational, inter-organisational levels, as well as an individual level.  </a:t>
            </a:r>
          </a:p>
          <a:p>
            <a:pPr marL="285750" indent="-285750">
              <a:spcBef>
                <a:spcPts val="1000"/>
              </a:spcBef>
              <a:buFont typeface="Arial"/>
              <a:buChar char="•"/>
            </a:pPr>
            <a:r>
              <a:rPr lang="en-GB" dirty="0"/>
              <a:t>Semi structured interviews were conducted with professionals at an operational and strategic level, covering their understanding of adult exploitation, and the legal tools at their disposal to counter it. </a:t>
            </a:r>
            <a:endParaRPr lang="en-GB" dirty="0">
              <a:cs typeface="Calibri"/>
            </a:endParaRPr>
          </a:p>
          <a:p>
            <a:pPr algn="l"/>
            <a:endParaRPr lang="en-GB" sz="1200" b="0" i="0" dirty="0">
              <a:solidFill>
                <a:srgbClr val="000000"/>
              </a:solidFill>
              <a:effectLst/>
              <a:latin typeface="Calibri"/>
              <a:ea typeface="Calibri"/>
              <a:cs typeface="Calibri"/>
            </a:endParaRPr>
          </a:p>
          <a:p>
            <a:pPr algn="l"/>
            <a:r>
              <a:rPr lang="en-GB" sz="1200" b="0" i="0" dirty="0">
                <a:solidFill>
                  <a:srgbClr val="000000"/>
                </a:solidFill>
                <a:effectLst/>
                <a:latin typeface="Calibri" panose="020F0502020204030204" pitchFamily="34" charset="0"/>
              </a:rPr>
              <a:t>KC has a key role in adult safeguarding procedures in Newcastle, and thus participants were recruited using a snowball technique through their existing extensive networks.</a:t>
            </a:r>
          </a:p>
          <a:p>
            <a:pPr algn="l" rtl="0" fontAlgn="base"/>
            <a:r>
              <a:rPr lang="en-GB" sz="1200" b="1" i="0" dirty="0">
                <a:solidFill>
                  <a:srgbClr val="000000"/>
                </a:solidFill>
                <a:effectLst/>
                <a:latin typeface="Calibri" panose="020F0502020204030204" pitchFamily="34" charset="0"/>
              </a:rPr>
              <a:t>Vignette case studies </a:t>
            </a:r>
            <a:r>
              <a:rPr lang="en-GB" sz="1200" b="0" i="0" dirty="0">
                <a:solidFill>
                  <a:srgbClr val="000000"/>
                </a:solidFill>
                <a:effectLst/>
                <a:latin typeface="Calibri" panose="020F0502020204030204" pitchFamily="34" charset="0"/>
              </a:rPr>
              <a:t>were developed to help A@R and family members (A@R&amp;F) with experience of exploitation and safeguarding to express their opinions and share their understanding without having to delve into their personal experiences. </a:t>
            </a:r>
          </a:p>
          <a:p>
            <a:pPr algn="l" rtl="0" fontAlgn="base"/>
            <a:r>
              <a:rPr lang="en-GB" sz="1200" b="0" i="0" dirty="0">
                <a:solidFill>
                  <a:srgbClr val="000000"/>
                </a:solidFill>
                <a:effectLst/>
                <a:latin typeface="Calibri" panose="020F0502020204030204" pitchFamily="34" charset="0"/>
              </a:rPr>
              <a:t>Semi structured interviews were conducted with professionals at an operational and strategic level, covering their understanding of adult exploitation, and the legal tools at their disposal to counter it. </a:t>
            </a:r>
            <a:endParaRPr lang="en-GB" b="0" i="0" dirty="0">
              <a:solidFill>
                <a:srgbClr val="000000"/>
              </a:solidFill>
              <a:effectLst/>
              <a:latin typeface="Segoe UI" panose="020B0502040204020203" pitchFamily="34" charset="0"/>
            </a:endParaRPr>
          </a:p>
          <a:p>
            <a:pPr algn="l" rtl="0" fontAlgn="base"/>
            <a:endParaRPr lang="en-GB" sz="1200" b="0" i="0" dirty="0">
              <a:solidFill>
                <a:srgbClr val="000000"/>
              </a:solidFill>
              <a:effectLst/>
              <a:latin typeface="Calibri" panose="020F0502020204030204" pitchFamily="34" charset="0"/>
            </a:endParaRPr>
          </a:p>
          <a:p>
            <a:pPr algn="l" rtl="0" fontAlgn="base"/>
            <a:r>
              <a:rPr lang="en-GB" sz="1200" b="0" i="0" dirty="0">
                <a:solidFill>
                  <a:srgbClr val="000000"/>
                </a:solidFill>
                <a:effectLst/>
                <a:latin typeface="Calibri" panose="020F0502020204030204" pitchFamily="34" charset="0"/>
              </a:rPr>
              <a:t>Initial context -mechanism-outcome configurations were developed prior to interviews, based on KC’s extensive knowledge and experience, to be further developed and tested. Transcripts were then analysed using these CMOCs as units of analysis; whereby data was coded against each. A parallel inductive analytical process was undertaken to allow for the emergence of new configurations. </a:t>
            </a:r>
            <a:endParaRPr lang="en-GB" b="0" i="0" dirty="0">
              <a:solidFill>
                <a:srgbClr val="000000"/>
              </a:solidFill>
              <a:effectLst/>
              <a:latin typeface="Segoe UI" panose="020B0502040204020203" pitchFamily="34" charset="0"/>
            </a:endParaRPr>
          </a:p>
          <a:p>
            <a:endParaRPr lang="en-GB" dirty="0"/>
          </a:p>
          <a:p>
            <a:endParaRPr lang="en-GB" dirty="0"/>
          </a:p>
        </p:txBody>
      </p:sp>
      <p:sp>
        <p:nvSpPr>
          <p:cNvPr id="4" name="Slide Number Placeholder 3"/>
          <p:cNvSpPr>
            <a:spLocks noGrp="1"/>
          </p:cNvSpPr>
          <p:nvPr>
            <p:ph type="sldNum" sz="quarter" idx="5"/>
          </p:nvPr>
        </p:nvSpPr>
        <p:spPr/>
        <p:txBody>
          <a:bodyPr/>
          <a:lstStyle/>
          <a:p>
            <a:fld id="{1C2E32FB-065F-491C-8586-DDB9D7B545C9}" type="slidenum">
              <a:rPr lang="en-GB" smtClean="0"/>
              <a:t>11</a:t>
            </a:fld>
            <a:endParaRPr lang="en-GB"/>
          </a:p>
        </p:txBody>
      </p:sp>
    </p:spTree>
    <p:extLst>
      <p:ext uri="{BB962C8B-B14F-4D97-AF65-F5344CB8AC3E}">
        <p14:creationId xmlns:p14="http://schemas.microsoft.com/office/powerpoint/2010/main" val="4286859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r>
              <a:rPr lang="en-GB"/>
              <a:t>Adult data is from a 29 month period and is taken from LA safeguarding adults data</a:t>
            </a:r>
          </a:p>
          <a:p>
            <a:endParaRPr lang="en-GB"/>
          </a:p>
          <a:p>
            <a:r>
              <a:rPr lang="en-GB"/>
              <a:t>2457 referrals Identifying a type of exploitation, related to 1264 individuals - Multiple exploitation types can be selected. </a:t>
            </a:r>
          </a:p>
          <a:p>
            <a:endParaRPr lang="en-GB"/>
          </a:p>
          <a:p>
            <a:r>
              <a:rPr lang="en-GB"/>
              <a:t>The most common gender was dependent on the type of exploitation – SE it was women for modern slavery, county lines and criminal exploitation it was men.</a:t>
            </a:r>
          </a:p>
          <a:p>
            <a:endParaRPr lang="en-GB"/>
          </a:p>
          <a:p>
            <a:endParaRPr lang="en-GB" dirty="0"/>
          </a:p>
          <a:p>
            <a:r>
              <a:rPr lang="en-GB"/>
              <a:t>Where primary support reason (the reason why someone needs social care support) was known (and often it wasn’t), the most common for exploitation was mental health need and learning disability. For county lines learning disability was the most common primary support reason. </a:t>
            </a:r>
          </a:p>
          <a:p>
            <a:endParaRPr lang="en-GB"/>
          </a:p>
          <a:p>
            <a:r>
              <a:rPr lang="en-GB"/>
              <a:t>Age – again this differed by exploitation type. Often younger age groups for criminal exploitation and county lines. 26-35 age group for sexual exploitation and modern slavery; 36-64 years for cuckooing and 65+ for financial exploitation.</a:t>
            </a:r>
          </a:p>
        </p:txBody>
      </p:sp>
      <p:sp>
        <p:nvSpPr>
          <p:cNvPr id="4" name="Slide Number Placeholder 3"/>
          <p:cNvSpPr>
            <a:spLocks noGrp="1"/>
          </p:cNvSpPr>
          <p:nvPr>
            <p:ph type="sldNum" sz="quarter" idx="5"/>
          </p:nvPr>
        </p:nvSpPr>
        <p:spPr/>
        <p:txBody>
          <a:bodyPr/>
          <a:lstStyle/>
          <a:p>
            <a:fld id="{2CFCA996-9320-4850-AB09-338A463528F7}" type="slidenum">
              <a:rPr lang="en-GB" smtClean="0"/>
              <a:t>12</a:t>
            </a:fld>
            <a:endParaRPr lang="en-GB"/>
          </a:p>
        </p:txBody>
      </p:sp>
    </p:spTree>
    <p:extLst>
      <p:ext uri="{BB962C8B-B14F-4D97-AF65-F5344CB8AC3E}">
        <p14:creationId xmlns:p14="http://schemas.microsoft.com/office/powerpoint/2010/main" val="2125898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u="sng" kern="100">
                <a:effectLst/>
                <a:latin typeface="Calibri" panose="020F0502020204030204" pitchFamily="34" charset="0"/>
                <a:ea typeface="Calibri" panose="020F0502020204030204" pitchFamily="34" charset="0"/>
                <a:cs typeface="Arial" panose="020B0604020202020204" pitchFamily="34" charset="0"/>
              </a:rPr>
              <a:t>Vulnerabilities and support reasons, case deep dive records</a:t>
            </a:r>
            <a:endParaRPr lang="en-GB" sz="1800" kern="100">
              <a:effectLst/>
              <a:latin typeface="Calibri" panose="020F0502020204030204" pitchFamily="34" charset="0"/>
              <a:ea typeface="Calibri" panose="020F0502020204030204" pitchFamily="34" charset="0"/>
              <a:cs typeface="Arial" panose="020B0604020202020204" pitchFamily="34" charset="0"/>
            </a:endParaRPr>
          </a:p>
          <a:p>
            <a:pPr fontAlgn="base"/>
            <a:r>
              <a:rPr lang="en-GB" sz="1800" b="1">
                <a:effectLst/>
                <a:latin typeface="Calibri" panose="020F0502020204030204" pitchFamily="34" charset="0"/>
                <a:ea typeface="Times New Roman" panose="02020603050405020304" pitchFamily="18" charset="0"/>
              </a:rPr>
              <a:t>Analysis of 58 case records of closed safeguarding adults' procedures confirmed that often adults at risk of exploitation experience multiple vulnerabilities occurring at the same, including mental health, physical health, learning needs or neurodiversity, substance misuse, no recourse to public funds or experience of care. It was clear in 33 cases more than one type of exploitation was occurring as well as self-neglect being a concern in 26.</a:t>
            </a:r>
            <a:r>
              <a:rPr lang="en-GB" sz="1800">
                <a:effectLst/>
                <a:latin typeface="Calibri" panose="020F0502020204030204" pitchFamily="34" charset="0"/>
                <a:ea typeface="Times New Roman" panose="02020603050405020304" pitchFamily="18" charset="0"/>
              </a:rPr>
              <a:t> </a:t>
            </a:r>
            <a:endParaRPr lang="en-GB" sz="1800">
              <a:effectLst/>
              <a:latin typeface="Times New Roman" panose="02020603050405020304" pitchFamily="18" charset="0"/>
              <a:ea typeface="Times New Roman" panose="02020603050405020304" pitchFamily="18" charset="0"/>
            </a:endParaRPr>
          </a:p>
          <a:p>
            <a:pPr fontAlgn="base"/>
            <a:r>
              <a:rPr lang="en-GB" sz="1800" b="1">
                <a:effectLst/>
                <a:latin typeface="Calibri" panose="020F0502020204030204" pitchFamily="34" charset="0"/>
                <a:ea typeface="Times New Roman" panose="02020603050405020304" pitchFamily="18" charset="0"/>
              </a:rPr>
              <a:t>Risk reduction was achieved in 43 cases through use of intelligence and disruption as well as engagement work, accommodation moves, use of parallel processes, specialist exploitation workers input, voluntary sector input, exploitation training for staff, and family support. Only 2 of the cases accepted accommodation and support through the National Referral Mechanism but 17 referrals were made. Escalation was evident in 12 of those cases to achieve an outcome. 16 cases where repeated safeguarding concerns had been received after closure.</a:t>
            </a:r>
            <a:r>
              <a:rPr lang="en-GB" sz="1800">
                <a:effectLst/>
                <a:latin typeface="Calibri" panose="020F0502020204030204" pitchFamily="34" charset="0"/>
                <a:ea typeface="Times New Roman" panose="02020603050405020304" pitchFamily="18" charset="0"/>
              </a:rPr>
              <a:t> </a:t>
            </a:r>
            <a:endParaRPr lang="en-GB" sz="1800">
              <a:effectLst/>
              <a:latin typeface="Times New Roman" panose="02020603050405020304" pitchFamily="18" charset="0"/>
              <a:ea typeface="Times New Roman" panose="02020603050405020304" pitchFamily="18" charset="0"/>
            </a:endParaRPr>
          </a:p>
          <a:p>
            <a:pPr fontAlgn="base"/>
            <a:r>
              <a:rPr lang="en-GB" sz="1800" b="1">
                <a:effectLst/>
                <a:latin typeface="Calibri" panose="020F0502020204030204" pitchFamily="34" charset="0"/>
                <a:ea typeface="Times New Roman" panose="02020603050405020304" pitchFamily="18" charset="0"/>
              </a:rPr>
              <a:t>Only 12 required a commissioned package of support through adult social care and 6 individuals were given a new diagnosis of learning disability or autism diagnosis. 4 cases involved use of the Mental Health Act and 12 cases where a person lacked capacity to make certain decisions.</a:t>
            </a:r>
            <a:r>
              <a:rPr lang="en-GB" sz="1800">
                <a:effectLst/>
                <a:latin typeface="Calibri" panose="020F0502020204030204" pitchFamily="34" charset="0"/>
                <a:ea typeface="Times New Roman" panose="02020603050405020304" pitchFamily="18" charset="0"/>
              </a:rPr>
              <a:t> </a:t>
            </a:r>
            <a:endParaRPr lang="en-GB" sz="1800">
              <a:effectLst/>
              <a:latin typeface="Times New Roman" panose="02020603050405020304" pitchFamily="18" charset="0"/>
              <a:ea typeface="Times New Roman" panose="02020603050405020304" pitchFamily="18" charset="0"/>
            </a:endParaRPr>
          </a:p>
          <a:p>
            <a:pPr fontAlgn="base"/>
            <a:r>
              <a:rPr lang="en-GB" sz="1800" b="1">
                <a:effectLst/>
                <a:latin typeface="Calibri" panose="020F0502020204030204" pitchFamily="34" charset="0"/>
                <a:ea typeface="Times New Roman" panose="02020603050405020304" pitchFamily="18" charset="0"/>
              </a:rPr>
              <a:t>Risk reduction was achieved whether the person wished to be involved in the process or not, however none were objecting to the process, and some were self-supported, or through family members or advocates.</a:t>
            </a:r>
            <a:r>
              <a:rPr lang="en-GB" sz="1800">
                <a:effectLst/>
                <a:latin typeface="Calibri" panose="020F0502020204030204" pitchFamily="34" charset="0"/>
                <a:ea typeface="Times New Roman" panose="02020603050405020304" pitchFamily="18" charset="0"/>
              </a:rPr>
              <a:t> </a:t>
            </a:r>
            <a:endParaRPr lang="en-GB" sz="1800">
              <a:effectLst/>
              <a:latin typeface="Times New Roman" panose="02020603050405020304" pitchFamily="18" charset="0"/>
              <a:ea typeface="Times New Roman" panose="02020603050405020304" pitchFamily="18" charset="0"/>
            </a:endParaRPr>
          </a:p>
          <a:p>
            <a:pPr fontAlgn="base"/>
            <a:r>
              <a:rPr lang="en-GB" sz="1800" b="1">
                <a:effectLst/>
                <a:latin typeface="Calibri" panose="020F0502020204030204" pitchFamily="34" charset="0"/>
                <a:ea typeface="Times New Roman" panose="02020603050405020304" pitchFamily="18" charset="0"/>
              </a:rPr>
              <a:t>The 4 cases where risks were deemed removed was either those moved via the NRM process, or where a move into specialist supported accommodation had been achieved or via use of Dols or court of protection procedures.</a:t>
            </a:r>
            <a:r>
              <a:rPr lang="en-GB" sz="1800">
                <a:effectLst/>
                <a:latin typeface="Calibri" panose="020F0502020204030204" pitchFamily="34" charset="0"/>
                <a:ea typeface="Times New Roman" panose="02020603050405020304" pitchFamily="18" charset="0"/>
              </a:rPr>
              <a:t> </a:t>
            </a:r>
            <a:endParaRPr lang="en-GB" sz="1800">
              <a:effectLst/>
              <a:latin typeface="Times New Roman" panose="02020603050405020304" pitchFamily="18" charset="0"/>
              <a:ea typeface="Times New Roman" panose="02020603050405020304" pitchFamily="18" charset="0"/>
            </a:endParaRPr>
          </a:p>
          <a:p>
            <a:pPr fontAlgn="base"/>
            <a:r>
              <a:rPr lang="en-GB" sz="1800" b="1">
                <a:effectLst/>
                <a:latin typeface="Calibri" panose="020F0502020204030204" pitchFamily="34" charset="0"/>
                <a:ea typeface="Times New Roman" panose="02020603050405020304" pitchFamily="18" charset="0"/>
              </a:rPr>
              <a:t>Risks remaining was often down to difficulties services had achieving engagement, or where there were multiple ongoing vulnerabilities around unmet physical health needs, unmet mental health and substance misuse needs and homelessness. However, there were not lost to services and ongoing case management was in place by other agencies.</a:t>
            </a:r>
            <a:r>
              <a:rPr lang="en-GB" sz="1800">
                <a:effectLst/>
                <a:latin typeface="Calibri" panose="020F0502020204030204" pitchFamily="34" charset="0"/>
                <a:ea typeface="Times New Roman" panose="02020603050405020304" pitchFamily="18" charset="0"/>
              </a:rPr>
              <a:t> </a:t>
            </a:r>
            <a:endParaRPr lang="en-GB" sz="1800">
              <a:effectLst/>
              <a:latin typeface="Times New Roman" panose="02020603050405020304" pitchFamily="18" charset="0"/>
              <a:ea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44057244-4ADF-4454-9026-C964ABDCDD92}" type="slidenum">
              <a:rPr lang="en-GB" smtClean="0"/>
              <a:t>13</a:t>
            </a:fld>
            <a:endParaRPr lang="en-GB"/>
          </a:p>
        </p:txBody>
      </p:sp>
    </p:spTree>
    <p:extLst>
      <p:ext uri="{BB962C8B-B14F-4D97-AF65-F5344CB8AC3E}">
        <p14:creationId xmlns:p14="http://schemas.microsoft.com/office/powerpoint/2010/main" val="323672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So what did the interviews show</a:t>
            </a:r>
          </a:p>
          <a:p>
            <a:r>
              <a:rPr lang="en-US" dirty="0">
                <a:ea typeface="Calibri"/>
                <a:cs typeface="Calibri"/>
              </a:rPr>
              <a:t>SGA process is respected and fund to be useful but in order to gain risk reduction the process is not enough in itself. For it to work on adult exploitation or other high risk complex cases we need all these 4 resources working concurrently at all levels. </a:t>
            </a:r>
          </a:p>
          <a:p>
            <a:r>
              <a:rPr lang="en-US" dirty="0">
                <a:ea typeface="Calibri"/>
                <a:cs typeface="Calibri"/>
              </a:rPr>
              <a:t>Knowledge- understanding coercion, processes, fear, legislation, consent, MCA-complex area, specialist workers, training, staff wellbeing, learn from SARS</a:t>
            </a:r>
          </a:p>
          <a:p>
            <a:r>
              <a:rPr lang="en-US" dirty="0">
                <a:ea typeface="Calibri"/>
                <a:cs typeface="Calibri"/>
              </a:rPr>
              <a:t>Skills- risk assess, engage, pick up on underlying vulnerabilities</a:t>
            </a:r>
          </a:p>
          <a:p>
            <a:r>
              <a:rPr lang="en-US" dirty="0">
                <a:ea typeface="Calibri"/>
                <a:cs typeface="Calibri"/>
              </a:rPr>
              <a:t>Attitudes- victim blaming-judgements, professional curiosity</a:t>
            </a:r>
          </a:p>
          <a:p>
            <a:r>
              <a:rPr lang="en-US" dirty="0">
                <a:ea typeface="Calibri"/>
                <a:cs typeface="Calibri"/>
              </a:rPr>
              <a:t>Relationships- networks share the load, validate, want to attitude, support, family support, TRUST, authentic, collective voice, allies, political buy in</a:t>
            </a:r>
          </a:p>
          <a:p>
            <a:r>
              <a:rPr lang="en-US" dirty="0">
                <a:ea typeface="Calibri"/>
                <a:cs typeface="Calibri"/>
              </a:rPr>
              <a:t>Systems –gatekeeping. Don’t work CJS. Need infrastructure in place, prevention, early intervention, strategic oversight-SGA </a:t>
            </a:r>
            <a:r>
              <a:rPr lang="en-US" dirty="0" err="1">
                <a:ea typeface="Calibri"/>
                <a:cs typeface="Calibri"/>
              </a:rPr>
              <a:t>BOard</a:t>
            </a:r>
            <a:r>
              <a:rPr lang="en-US" dirty="0">
                <a:ea typeface="Calibri"/>
                <a:cs typeface="Calibri"/>
              </a:rPr>
              <a:t> driver, be </a:t>
            </a:r>
            <a:r>
              <a:rPr lang="en-US" dirty="0" err="1">
                <a:ea typeface="Calibri"/>
                <a:cs typeface="Calibri"/>
              </a:rPr>
              <a:t>organisationally</a:t>
            </a:r>
            <a:r>
              <a:rPr lang="en-US" dirty="0">
                <a:ea typeface="Calibri"/>
                <a:cs typeface="Calibri"/>
              </a:rPr>
              <a:t> brave, creative, </a:t>
            </a:r>
            <a:r>
              <a:rPr lang="en-US" dirty="0" err="1">
                <a:ea typeface="Calibri"/>
                <a:cs typeface="Calibri"/>
              </a:rPr>
              <a:t>traua</a:t>
            </a:r>
            <a:r>
              <a:rPr lang="en-US" dirty="0">
                <a:ea typeface="Calibri"/>
                <a:cs typeface="Calibri"/>
              </a:rPr>
              <a:t> informed, remove support </a:t>
            </a:r>
            <a:r>
              <a:rPr lang="en-US" dirty="0" err="1">
                <a:ea typeface="Calibri"/>
                <a:cs typeface="Calibri"/>
              </a:rPr>
              <a:t>tonquickly</a:t>
            </a:r>
            <a:r>
              <a:rPr lang="en-US" dirty="0">
                <a:ea typeface="Calibri"/>
                <a:cs typeface="Calibri"/>
              </a:rPr>
              <a:t>, intelligence gathering, governance</a:t>
            </a: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44057244-4ADF-4454-9026-C964ABDCDD92}" type="slidenum">
              <a:rPr lang="en-GB" smtClean="0"/>
              <a:t>14</a:t>
            </a:fld>
            <a:endParaRPr lang="en-GB"/>
          </a:p>
        </p:txBody>
      </p:sp>
    </p:spTree>
    <p:extLst>
      <p:ext uri="{BB962C8B-B14F-4D97-AF65-F5344CB8AC3E}">
        <p14:creationId xmlns:p14="http://schemas.microsoft.com/office/powerpoint/2010/main" val="24958137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0" i="0">
                <a:solidFill>
                  <a:srgbClr val="000000"/>
                </a:solidFill>
                <a:effectLst/>
                <a:latin typeface="Calibri" panose="020F0502020204030204" pitchFamily="34" charset="0"/>
              </a:rPr>
              <a:t>Figure 1 highlights the widespread assumption that the statutory duty of safeguarding adult procedures and associated legal frameworks is sufficient to lead to risk being managed or minimised for A@R. In this paper, we highlight that this belief is erroneous, and that the right contextual conditions need to be in place in order to enable this to happen. These are linked to the development of knowledge, skills, attitudes values and beliefs across the whole system, so that a proactive, bespoke and response can be triggered.  </a:t>
            </a:r>
            <a:endParaRPr lang="en-GB" b="0" i="0">
              <a:solidFill>
                <a:srgbClr val="000000"/>
              </a:solidFill>
              <a:effectLst/>
              <a:latin typeface="Segoe UI" panose="020B0502040204020203" pitchFamily="34" charset="0"/>
            </a:endParaRPr>
          </a:p>
          <a:p>
            <a:pPr algn="l" rtl="0" fontAlgn="base"/>
            <a:r>
              <a:rPr lang="en-GB" sz="1800" b="0" i="0">
                <a:solidFill>
                  <a:srgbClr val="000000"/>
                </a:solidFill>
                <a:effectLst/>
                <a:latin typeface="Calibri" panose="020F0502020204030204" pitchFamily="34" charset="0"/>
              </a:rPr>
              <a:t>Safeguarding adult procedures is a widely used framework across England that is not being used consistently for A@R of exploitation, because people are not seen as meeting the criteria, or not seen as being abused. The key learning from this research is that in order for the governance structures, policies and procedures to work more systematically, the right contextual conditions need to be developed concurrently.  </a:t>
            </a:r>
            <a:endParaRPr lang="en-GB"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fld id="{44057244-4ADF-4454-9026-C964ABDCDD92}" type="slidenum">
              <a:rPr lang="en-GB" smtClean="0"/>
              <a:t>15</a:t>
            </a:fld>
            <a:endParaRPr lang="en-GB"/>
          </a:p>
        </p:txBody>
      </p:sp>
    </p:spTree>
    <p:extLst>
      <p:ext uri="{BB962C8B-B14F-4D97-AF65-F5344CB8AC3E}">
        <p14:creationId xmlns:p14="http://schemas.microsoft.com/office/powerpoint/2010/main" val="2547299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000"/>
              </a:spcBef>
              <a:buFont typeface="Arial"/>
              <a:buChar char="•"/>
            </a:pPr>
            <a:r>
              <a:rPr lang="en-GB" b="1"/>
              <a:t>Coherence</a:t>
            </a:r>
            <a:r>
              <a:rPr lang="en-GB"/>
              <a:t> refers to all involved making sense of the Safeguarding Adults Processes, how different it is from prior work and its underlying values. This study has highlighted the crucial importance of all agencies and professionals involved sharing the same values to ensure that A@R are treated fairly and protected from exploitation. Shared understanding of the impact of trauma, control and coercion, and the concept of capacity in the context of pre-existing vulnerabilities and subsequent exploitation is key. </a:t>
            </a:r>
          </a:p>
          <a:p>
            <a:pPr marL="285750" indent="-285750">
              <a:spcBef>
                <a:spcPts val="1000"/>
              </a:spcBef>
              <a:buFont typeface="Arial"/>
              <a:buChar char="•"/>
            </a:pPr>
            <a:r>
              <a:rPr lang="en-GB" b="1"/>
              <a:t>Cognitive participation</a:t>
            </a:r>
            <a:r>
              <a:rPr lang="en-GB"/>
              <a:t> relates to the fact that all professionals need to understand their particular, and collective role within adult exploitation. They need to have lasting and trusting relationships within and beyond their organisations, to establish together that there is an exploitative relationship and decide how best to proceed. Each professional and agency needs to have an in-depth knowledge of their own criteria and organisational ethos, and challenge these when there is a risk that an A@R may be left unsupported. Making adult exploitation a priority across all agencies is crucial.    </a:t>
            </a:r>
            <a:endParaRPr lang="en-GB">
              <a:cs typeface="Calibri"/>
            </a:endParaRPr>
          </a:p>
          <a:p>
            <a:pPr marL="285750" indent="-285750">
              <a:spcBef>
                <a:spcPts val="1000"/>
              </a:spcBef>
              <a:buFont typeface="Arial"/>
              <a:buChar char="•"/>
            </a:pPr>
            <a:r>
              <a:rPr lang="en-GB" b="1"/>
              <a:t>Collective action</a:t>
            </a:r>
            <a:r>
              <a:rPr lang="en-GB"/>
              <a:t> relates to the operational practices that are put in place following the previous step. This collaborative endeavour needs to happen between A@R and professionals, between different agencies, and at policy level, for the safeguarding A@R processes to be implemented consistently and successfully. Collective action requires professionals and systems to be creative, brave and driven by the ethos of tackling adult exploitation. </a:t>
            </a:r>
            <a:endParaRPr lang="en-GB">
              <a:cs typeface="Calibri"/>
            </a:endParaRPr>
          </a:p>
          <a:p>
            <a:pPr marL="285750" indent="-285750">
              <a:spcBef>
                <a:spcPts val="1000"/>
              </a:spcBef>
              <a:buFont typeface="Arial"/>
              <a:buChar char="•"/>
            </a:pPr>
            <a:r>
              <a:rPr lang="en-GB" b="1"/>
              <a:t>Reflexive monitoring</a:t>
            </a:r>
            <a:r>
              <a:rPr lang="en-GB"/>
              <a:t> relates to the fact that with such a complex set of organisational requirements, and complex exploitative situations, the system needs to be constantly learning to respond to new exploitative practices as they happen, in a cohesive way. Systematic data collection and sharing is key for this, as is the leadership drive for continuous learning and improvement.  </a:t>
            </a:r>
            <a:endParaRPr lang="en-US"/>
          </a:p>
        </p:txBody>
      </p:sp>
      <p:sp>
        <p:nvSpPr>
          <p:cNvPr id="4" name="Slide Number Placeholder 3"/>
          <p:cNvSpPr>
            <a:spLocks noGrp="1"/>
          </p:cNvSpPr>
          <p:nvPr>
            <p:ph type="sldNum" sz="quarter" idx="5"/>
          </p:nvPr>
        </p:nvSpPr>
        <p:spPr/>
        <p:txBody>
          <a:bodyPr/>
          <a:lstStyle/>
          <a:p>
            <a:fld id="{44057244-4ADF-4454-9026-C964ABDCDD92}" type="slidenum">
              <a:rPr lang="en-GB" smtClean="0"/>
              <a:t>16</a:t>
            </a:fld>
            <a:endParaRPr lang="en-GB"/>
          </a:p>
        </p:txBody>
      </p:sp>
    </p:spTree>
    <p:extLst>
      <p:ext uri="{BB962C8B-B14F-4D97-AF65-F5344CB8AC3E}">
        <p14:creationId xmlns:p14="http://schemas.microsoft.com/office/powerpoint/2010/main" val="4017634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a:p>
            <a:r>
              <a:rPr lang="en-US" i="1" dirty="0">
                <a:ea typeface="Calibri"/>
                <a:cs typeface="Calibri"/>
              </a:rPr>
              <a:t>Explain different types of exploitation that occur for children and adults</a:t>
            </a:r>
          </a:p>
          <a:p>
            <a:endParaRPr lang="en-US" i="1" dirty="0"/>
          </a:p>
          <a:p>
            <a:r>
              <a:rPr lang="en-US" i="1" dirty="0"/>
              <a:t>Exploitation involves exploitative situations, contexts and relationships where someone receives something because of them completing a task on behalf of another individual or group of individuals.</a:t>
            </a:r>
            <a:endParaRPr lang="en-US" dirty="0">
              <a:ea typeface="Calibri"/>
              <a:cs typeface="Calibri"/>
            </a:endParaRPr>
          </a:p>
          <a:p>
            <a:r>
              <a:rPr lang="en-US" i="1" dirty="0"/>
              <a:t>Perpetrators will often target young or vulnerable adults in order to exploit them, praying on their vulnerabilities and then using this against them in order for the perpetrator to gain control of the victims actions.</a:t>
            </a:r>
            <a:endParaRPr lang="en-US" dirty="0"/>
          </a:p>
          <a:p>
            <a:r>
              <a:rPr lang="en-US" i="1" dirty="0"/>
              <a:t> </a:t>
            </a:r>
            <a:endParaRPr lang="en-US" dirty="0"/>
          </a:p>
          <a:p>
            <a:r>
              <a:rPr lang="en-US" i="1" dirty="0"/>
              <a:t>Some types of exploitation can include:</a:t>
            </a:r>
            <a:endParaRPr lang="en-US" dirty="0"/>
          </a:p>
          <a:p>
            <a:pPr marL="171450" indent="-171450">
              <a:buFont typeface="Arial"/>
              <a:buChar char="•"/>
            </a:pPr>
            <a:r>
              <a:rPr lang="en-US" i="1" dirty="0"/>
              <a:t>Criminal Exploitation </a:t>
            </a:r>
            <a:endParaRPr lang="en-US"/>
          </a:p>
          <a:p>
            <a:pPr marL="171450" indent="-171450">
              <a:buFont typeface="Arial"/>
              <a:buChar char="•"/>
            </a:pPr>
            <a:r>
              <a:rPr lang="en-US" i="1" dirty="0"/>
              <a:t>Sexual Exploitation </a:t>
            </a:r>
            <a:endParaRPr lang="en-US"/>
          </a:p>
          <a:p>
            <a:pPr marL="171450" indent="-171450">
              <a:buFont typeface="Arial"/>
              <a:buChar char="•"/>
            </a:pPr>
            <a:r>
              <a:rPr lang="en-US" i="1" dirty="0"/>
              <a:t>Home takeover (often referred to as cuckooing) </a:t>
            </a:r>
            <a:endParaRPr lang="en-US"/>
          </a:p>
          <a:p>
            <a:pPr marL="171450" indent="-171450">
              <a:buFont typeface="Arial"/>
              <a:buChar char="•"/>
            </a:pPr>
            <a:r>
              <a:rPr lang="en-US" i="1" dirty="0"/>
              <a:t>County Lines </a:t>
            </a:r>
            <a:endParaRPr lang="en-US" dirty="0"/>
          </a:p>
          <a:p>
            <a:pPr marL="171450" indent="-171450">
              <a:buFont typeface="Arial"/>
              <a:buChar char="•"/>
            </a:pPr>
            <a:r>
              <a:rPr lang="en-US" i="1" dirty="0"/>
              <a:t>Modern Day Slavery </a:t>
            </a:r>
            <a:endParaRPr lang="en-US" dirty="0"/>
          </a:p>
          <a:p>
            <a:pPr marL="171450" indent="-171450">
              <a:buFont typeface="Arial"/>
              <a:buChar char="•"/>
            </a:pPr>
            <a:r>
              <a:rPr lang="en-US" i="1" dirty="0"/>
              <a:t>Forced Drug Dealing </a:t>
            </a:r>
            <a:endParaRPr lang="en-US" dirty="0"/>
          </a:p>
          <a:p>
            <a:pPr marL="171450" indent="-171450">
              <a:buFont typeface="Arial"/>
              <a:buChar char="•"/>
            </a:pPr>
            <a:r>
              <a:rPr lang="en-US" i="1" dirty="0"/>
              <a:t>Financial Exploitation and Debt Bondage </a:t>
            </a:r>
            <a:endParaRPr lang="en-US" dirty="0"/>
          </a:p>
          <a:p>
            <a:pPr marL="171450" indent="-171450">
              <a:buFont typeface="Arial"/>
              <a:buChar char="•"/>
            </a:pPr>
            <a:r>
              <a:rPr lang="en-US" i="1" dirty="0"/>
              <a:t>Handling/Storage of stolen goods</a:t>
            </a:r>
            <a:endParaRPr lang="en-US" dirty="0"/>
          </a:p>
          <a:p>
            <a:r>
              <a:rPr lang="en-US" dirty="0"/>
              <a:t> </a:t>
            </a:r>
            <a:endParaRPr lang="en-US" dirty="0">
              <a:ea typeface="Calibri"/>
              <a:cs typeface="Calibri"/>
            </a:endParaRPr>
          </a:p>
          <a:p>
            <a:r>
              <a:rPr lang="en-US" dirty="0"/>
              <a:t>“exploitation” is an umbrella term which encompasses a range of different forms of abuse, neglect and criminal offences under modern slavery and human trafficking. We understand that there are lots of different terminology used in this context, however we felt that the term exploitation was more widely understood by practitioners and others.  </a:t>
            </a:r>
            <a:endParaRPr lang="en-US" dirty="0">
              <a:ea typeface="Calibri"/>
              <a:cs typeface="Calibri"/>
            </a:endParaRPr>
          </a:p>
          <a:p>
            <a:r>
              <a:rPr lang="en-US" dirty="0"/>
              <a:t>These terms might be used interchangeably:</a:t>
            </a:r>
            <a:endParaRPr lang="en-US" dirty="0">
              <a:ea typeface="Calibri"/>
              <a:cs typeface="Calibri"/>
            </a:endParaRPr>
          </a:p>
          <a:p>
            <a:r>
              <a:rPr lang="en-US" b="1" dirty="0"/>
              <a:t>Modern Slavery</a:t>
            </a:r>
            <a:r>
              <a:rPr lang="en-US" dirty="0"/>
              <a:t> </a:t>
            </a:r>
            <a:endParaRPr lang="en-US" dirty="0">
              <a:ea typeface="Calibri"/>
              <a:cs typeface="Calibri"/>
            </a:endParaRPr>
          </a:p>
          <a:p>
            <a:r>
              <a:rPr lang="en-US" dirty="0"/>
              <a:t>The recruitment, movement, </a:t>
            </a:r>
            <a:r>
              <a:rPr lang="en-US" dirty="0" err="1"/>
              <a:t>harbouring</a:t>
            </a:r>
            <a:r>
              <a:rPr lang="en-US" dirty="0"/>
              <a:t> or receiving of children, women or men through the use of force, coercion, abuse of vulnerability, deception or other means for the purpose of exploitation.  </a:t>
            </a:r>
            <a:endParaRPr lang="en-US" dirty="0">
              <a:ea typeface="Calibri"/>
              <a:cs typeface="Calibri"/>
            </a:endParaRPr>
          </a:p>
          <a:p>
            <a:r>
              <a:rPr lang="en-US" dirty="0"/>
              <a:t>This is a Crime under the Modern Slavery Act and includes holding a person in a position of slavery, servitude forced or compulsory </a:t>
            </a:r>
            <a:r>
              <a:rPr lang="en-US" dirty="0" err="1"/>
              <a:t>labour</a:t>
            </a:r>
            <a:r>
              <a:rPr lang="en-US" dirty="0"/>
              <a:t>, or facilitating their travel with the intention of exploiting them soon after. It is also a form of abuse specifically listed within the Care Act as a category of abuse under safeguarding adult duties.  </a:t>
            </a:r>
            <a:endParaRPr lang="en-US" dirty="0">
              <a:ea typeface="Calibri"/>
              <a:cs typeface="Calibri"/>
            </a:endParaRPr>
          </a:p>
          <a:p>
            <a:r>
              <a:rPr lang="en-US" b="1" dirty="0"/>
              <a:t>Human trafficking</a:t>
            </a:r>
            <a:r>
              <a:rPr lang="en-US" dirty="0"/>
              <a:t> </a:t>
            </a:r>
            <a:endParaRPr lang="en-US" dirty="0">
              <a:ea typeface="Calibri"/>
              <a:cs typeface="Calibri"/>
            </a:endParaRPr>
          </a:p>
          <a:p>
            <a:r>
              <a:rPr lang="en-US" dirty="0"/>
              <a:t>Human trafficking is the process of recruiting and transporting people through deception or coercion for the purpose of exploitation. It is a common misconception for people to think trafficking only happens across international borders when in fact, people can be moved between streets, within a town, between regions or between countries. According to Palermo Protocol, human trafficking involves three elements: the </a:t>
            </a:r>
            <a:r>
              <a:rPr lang="en-US" b="1" dirty="0"/>
              <a:t>act </a:t>
            </a:r>
            <a:r>
              <a:rPr lang="en-US" dirty="0"/>
              <a:t>(recruitment, transport, transfer, </a:t>
            </a:r>
            <a:r>
              <a:rPr lang="en-US" dirty="0" err="1"/>
              <a:t>harbouring</a:t>
            </a:r>
            <a:r>
              <a:rPr lang="en-US" dirty="0"/>
              <a:t> and the receipt of persons), the </a:t>
            </a:r>
            <a:r>
              <a:rPr lang="en-US" b="1" dirty="0"/>
              <a:t>means</a:t>
            </a:r>
            <a:r>
              <a:rPr lang="en-US" dirty="0"/>
              <a:t> (threat or use of force, coercion, abduction, fraud, deception and abuse of power or vulnerability), and the </a:t>
            </a:r>
            <a:r>
              <a:rPr lang="en-US" b="1" dirty="0"/>
              <a:t>purpose</a:t>
            </a:r>
            <a:r>
              <a:rPr lang="en-US" dirty="0"/>
              <a:t> (exploitation). All 3 components must be present for an adult to be considered trafficked. However, as regards children, the ‘means’ component is not required as they are not able to give consent.  </a:t>
            </a:r>
            <a:endParaRPr lang="en-US" dirty="0">
              <a:ea typeface="Calibri"/>
              <a:cs typeface="Calibri"/>
            </a:endParaRPr>
          </a:p>
          <a:p>
            <a:r>
              <a:rPr lang="en-US" b="1" dirty="0"/>
              <a:t>Exploitation</a:t>
            </a:r>
            <a:r>
              <a:rPr lang="en-US" dirty="0"/>
              <a:t> </a:t>
            </a:r>
            <a:endParaRPr lang="en-US" dirty="0">
              <a:ea typeface="Calibri"/>
              <a:cs typeface="Calibri"/>
            </a:endParaRPr>
          </a:p>
          <a:p>
            <a:r>
              <a:rPr lang="en-US" dirty="0"/>
              <a:t>when a child or adult is controlled by an abuser for the abusers own advantage; </a:t>
            </a:r>
            <a:endParaRPr lang="en-US" dirty="0">
              <a:ea typeface="Calibri"/>
              <a:cs typeface="Calibri"/>
            </a:endParaRPr>
          </a:p>
          <a:p>
            <a:r>
              <a:rPr lang="en-US" dirty="0"/>
              <a:t>the abuser might use coercion, intimidation, violence (including sexual violence) and weapons to do so.  </a:t>
            </a:r>
            <a:endParaRPr lang="en-US" dirty="0">
              <a:ea typeface="Calibri"/>
              <a:cs typeface="Calibri"/>
            </a:endParaRPr>
          </a:p>
          <a:p>
            <a:r>
              <a:rPr lang="en-US" dirty="0"/>
              <a:t>Ultimately whatever term is used, it is abuse and it is something we’ve all got a responsibility to identify and respond to</a:t>
            </a:r>
            <a:endParaRPr lang="en-US" dirty="0">
              <a:ea typeface="Calibri"/>
              <a:cs typeface="Calibri"/>
            </a:endParaRPr>
          </a:p>
          <a:p>
            <a:r>
              <a:rPr lang="en-US" dirty="0"/>
              <a:t> </a:t>
            </a:r>
            <a:endParaRPr lang="en-US" dirty="0">
              <a:ea typeface="Calibri"/>
              <a:cs typeface="Calibri"/>
            </a:endParaRPr>
          </a:p>
          <a:p>
            <a:r>
              <a:rPr lang="en-US" dirty="0"/>
              <a:t>We have seen an increase in referrals in Newcastle in relation to exploitation – in particular criminal exploitation and home takeover </a:t>
            </a:r>
            <a:endParaRPr lang="en-US" dirty="0">
              <a:ea typeface="Calibri"/>
              <a:cs typeface="Calibri"/>
            </a:endParaRPr>
          </a:p>
          <a:p>
            <a:r>
              <a:rPr lang="en-US" dirty="0"/>
              <a:t>When considering exploitation we also need to be mindful that people we perceive to be perpetrators, can still be victims themselves, there may be a chain of command or hierarchy within a group with exploitation taking part on different levels.</a:t>
            </a:r>
            <a:endParaRPr lang="en-US" dirty="0">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A768440B-13C4-4BE4-AB6E-92BBF9527235}" type="slidenum">
              <a:rPr lang="en-US"/>
              <a:t>2</a:t>
            </a:fld>
            <a:endParaRPr lang="en-US"/>
          </a:p>
        </p:txBody>
      </p:sp>
    </p:spTree>
    <p:extLst>
      <p:ext uri="{BB962C8B-B14F-4D97-AF65-F5344CB8AC3E}">
        <p14:creationId xmlns:p14="http://schemas.microsoft.com/office/powerpoint/2010/main" val="2572200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Task: ask participants to identify what vulnerabilities might make someone more vulnerable to exploitation? Whole group exercise – participants calling out.</a:t>
            </a:r>
          </a:p>
          <a:p>
            <a:endParaRPr lang="en-GB">
              <a:cs typeface="Calibri"/>
            </a:endParaRPr>
          </a:p>
          <a:p>
            <a:r>
              <a:rPr lang="en-GB" dirty="0">
                <a:cs typeface="Calibri"/>
              </a:rPr>
              <a:t>Click three times to reveal some key vulnerabilities and message about anyone being vulnerable. </a:t>
            </a:r>
            <a:endParaRPr lang="en-GB" dirty="0">
              <a:ea typeface="Calibri"/>
              <a:cs typeface="Calibri"/>
            </a:endParaRPr>
          </a:p>
          <a:p>
            <a:endParaRPr lang="en-GB">
              <a:cs typeface="Calibri"/>
            </a:endParaRPr>
          </a:p>
          <a:p>
            <a:endParaRPr lang="en-GB">
              <a:cs typeface="Calibri"/>
            </a:endParaRPr>
          </a:p>
          <a:p>
            <a:r>
              <a:rPr lang="en-GB" dirty="0">
                <a:cs typeface="Calibri"/>
              </a:rPr>
              <a:t>Perpetrators are very skilled at identifying those who are vulnerable to exploitation, those who might be struggling financially, those who have a drug or alcohol dependency, people who are lonely or isolated, those leaving care, people who might have a learning disability or difficulty and those with a physical or mental illness. There are lots of links to people who have had Adverse Childhood Experiences (ACE’s), bereavement and trauma. </a:t>
            </a:r>
            <a:endParaRPr lang="en-GB" dirty="0">
              <a:ea typeface="Calibri"/>
              <a:cs typeface="Calibri"/>
            </a:endParaRPr>
          </a:p>
          <a:p>
            <a:endParaRPr lang="en-GB">
              <a:cs typeface="Calibri"/>
            </a:endParaRPr>
          </a:p>
          <a:p>
            <a:r>
              <a:rPr lang="en-GB" dirty="0">
                <a:cs typeface="Calibri"/>
              </a:rPr>
              <a:t>Ultimately though anyone could be at risk, and we should not presume someone could not be a victim of exploitation just because of their background – e.g. there have been examples of victims coming from stable families with strong supportive networks. </a:t>
            </a:r>
            <a:endParaRPr lang="en-GB" dirty="0">
              <a:ea typeface="Calibri"/>
              <a:cs typeface="Calibri"/>
            </a:endParaRPr>
          </a:p>
          <a:p>
            <a:endParaRPr lang="en-GB" dirty="0">
              <a:ea typeface="Calibri"/>
              <a:cs typeface="Calibri"/>
            </a:endParaRPr>
          </a:p>
          <a:p>
            <a:r>
              <a:rPr lang="en-GB" dirty="0">
                <a:ea typeface="Calibri"/>
                <a:cs typeface="Calibri"/>
              </a:rPr>
              <a:t>TALK about IMPACT ON COMMUNITIES FAMILIES, SERVICES</a:t>
            </a:r>
          </a:p>
          <a:p>
            <a:endParaRPr lang="en-GB">
              <a:ea typeface="Calibri" panose="020F0502020204030204"/>
              <a:cs typeface="Calibri"/>
            </a:endParaRPr>
          </a:p>
          <a:p>
            <a:endParaRPr lang="en-GB">
              <a:ea typeface="Calibri" panose="020F0502020204030204"/>
              <a:cs typeface="Calibri"/>
            </a:endParaRPr>
          </a:p>
        </p:txBody>
      </p:sp>
      <p:sp>
        <p:nvSpPr>
          <p:cNvPr id="4" name="Slide Number Placeholder 3"/>
          <p:cNvSpPr>
            <a:spLocks noGrp="1"/>
          </p:cNvSpPr>
          <p:nvPr>
            <p:ph type="sldNum" sz="quarter" idx="5"/>
          </p:nvPr>
        </p:nvSpPr>
        <p:spPr/>
        <p:txBody>
          <a:bodyPr/>
          <a:lstStyle/>
          <a:p>
            <a:fld id="{E3AEE4AE-F028-4782-94F7-3F8C5B589B0F}" type="slidenum">
              <a:rPr lang="en-GB" smtClean="0"/>
              <a:t>3</a:t>
            </a:fld>
            <a:endParaRPr lang="en-GB"/>
          </a:p>
        </p:txBody>
      </p:sp>
    </p:spTree>
    <p:extLst>
      <p:ext uri="{BB962C8B-B14F-4D97-AF65-F5344CB8AC3E}">
        <p14:creationId xmlns:p14="http://schemas.microsoft.com/office/powerpoint/2010/main" val="3259273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So, do we get any help from legislation or statutory guidance in terms of what we should be doing about adult exploitation – not much but there  is a lot of cross-over at a strategic level. The issue cuts across a number of existing strategic multi-agency partnerships and bodies. It is of relevance to Community Safety Partnerships, Safeguarding Adult Boards and in areas that have them Violence Reduction Units. </a:t>
            </a:r>
            <a:endParaRPr lang="en-US">
              <a:ea typeface="Calibri" panose="020F0502020204030204"/>
              <a:cs typeface="Calibri" panose="020F0502020204030204"/>
            </a:endParaRPr>
          </a:p>
          <a:p>
            <a:endParaRPr lang="en-US">
              <a:ea typeface="Calibri" panose="020F0502020204030204"/>
              <a:cs typeface="Calibri" panose="020F0502020204030204"/>
            </a:endParaRPr>
          </a:p>
          <a:p>
            <a:r>
              <a:rPr lang="en-US">
                <a:cs typeface="Calibri"/>
              </a:rPr>
              <a:t>The </a:t>
            </a:r>
            <a:r>
              <a:rPr lang="en-US" b="1">
                <a:cs typeface="Calibri"/>
              </a:rPr>
              <a:t>Care Act 2014</a:t>
            </a:r>
            <a:r>
              <a:rPr lang="en-US">
                <a:cs typeface="Calibri"/>
              </a:rPr>
              <a:t> includes modern slavery  and sexual exploitation as types of abuse that should be covered by safeguarding adults arrangements, both strategically and operationally. In fact the Care Act says that we should not be constrained in our view of what abuse is – so exploitation of adults with care and support needs is definitely the business of adult safeguarding. </a:t>
            </a:r>
          </a:p>
          <a:p>
            <a:endParaRPr lang="en-US"/>
          </a:p>
          <a:p>
            <a:r>
              <a:rPr lang="en-US"/>
              <a:t>Section 6 of the </a:t>
            </a:r>
            <a:r>
              <a:rPr lang="en-US" b="1"/>
              <a:t>Crime and Disorder Act</a:t>
            </a:r>
            <a:r>
              <a:rPr lang="en-US"/>
              <a:t> requires the responsible authorities (commonly referred to collectively as a Community Safety Partnership (CSP)) in a local government area to work together in formulating and implementing strategies to tackle local crime and disorder in the area</a:t>
            </a:r>
            <a:endParaRPr lang="en-US">
              <a:cs typeface="Calibri"/>
            </a:endParaRPr>
          </a:p>
          <a:p>
            <a:endParaRPr lang="en-US"/>
          </a:p>
          <a:p>
            <a:r>
              <a:rPr lang="en-US"/>
              <a:t>And more recently, the </a:t>
            </a:r>
            <a:r>
              <a:rPr lang="en-US" b="1"/>
              <a:t>Police Crime Sentencing and Courts Act 2022</a:t>
            </a:r>
            <a:r>
              <a:rPr lang="en-US"/>
              <a:t> introduced the Serious Violence Duty with the flexibility for local areas to take account of their evidence-based strategic needs assessment when defining serious violence 'they can include in their strategy actions which focus on other related types of serious violence, including (but not limited to) criminal exploitation, modern slavery'</a:t>
            </a:r>
            <a:endParaRPr lang="en-US">
              <a:cs typeface="Calibri"/>
            </a:endParaRPr>
          </a:p>
          <a:p>
            <a:endParaRPr lang="en-US">
              <a:cs typeface="Calibri"/>
            </a:endParaRPr>
          </a:p>
          <a:p>
            <a:r>
              <a:rPr lang="en-US">
                <a:cs typeface="Calibri"/>
              </a:rPr>
              <a:t>So overall, no clear direction at a national level around whose responsibility it is to lead strategic arrangements around modern slavery and human trafficking. So that means efforts at a local/regional/sub-regional are often different. </a:t>
            </a:r>
          </a:p>
          <a:p>
            <a:endParaRPr lang="en-US"/>
          </a:p>
          <a:p>
            <a:r>
              <a:rPr lang="en-US">
                <a:cs typeface="Calibri"/>
              </a:rPr>
              <a:t>Different areas will need to work out where adult exploitation best fits strategically and operationally. </a:t>
            </a:r>
            <a:endParaRPr lang="en-US"/>
          </a:p>
          <a:p>
            <a:endParaRPr lang="en-US"/>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68440B-13C4-4BE4-AB6E-92BBF952723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8424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ea typeface="Calibri"/>
              <a:cs typeface="Calibri"/>
            </a:endParaRPr>
          </a:p>
        </p:txBody>
      </p:sp>
      <p:sp>
        <p:nvSpPr>
          <p:cNvPr id="4" name="Slide Number Placeholder 3"/>
          <p:cNvSpPr>
            <a:spLocks noGrp="1"/>
          </p:cNvSpPr>
          <p:nvPr>
            <p:ph type="sldNum" sz="quarter" idx="5"/>
          </p:nvPr>
        </p:nvSpPr>
        <p:spPr/>
        <p:txBody>
          <a:bodyPr/>
          <a:lstStyle/>
          <a:p>
            <a:fld id="{44057244-4ADF-4454-9026-C964ABDCDD92}" type="slidenum">
              <a:rPr lang="en-GB" smtClean="0"/>
              <a:t>5</a:t>
            </a:fld>
            <a:endParaRPr lang="en-GB"/>
          </a:p>
        </p:txBody>
      </p:sp>
    </p:spTree>
    <p:extLst>
      <p:ext uri="{BB962C8B-B14F-4D97-AF65-F5344CB8AC3E}">
        <p14:creationId xmlns:p14="http://schemas.microsoft.com/office/powerpoint/2010/main" val="3352392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over Christmas 2013, a 21-year-old woman who has a learning disability began to speak to her social worker about experiences of sexual exploitation. With encouragement, support and great courage, in January 2014 she gave a statement to the police in which she detailed her abuse and concerns about other children and young people. She identified places to which she had been taken. This account and other intelligence gathered by the police suggested the extent of sexual exploitation meant that we needed a strategic, well-resourced, victim focussed multi-agency response.  A police-led multiagency investigation, Operation Sanctuary, was launched in January 2014. Newcastle Safeguarding Children Board and Newcastle Safeguarding Adults Board provided interagency strategic commitment and there was strong political support.  From day 1 we had to think about our response from a multiagency perspective. Through out we used our multi agency  </a:t>
            </a:r>
            <a:r>
              <a:rPr lang="en-GB" err="1"/>
              <a:t>sGA</a:t>
            </a:r>
            <a:r>
              <a:rPr lang="en-GB"/>
              <a:t> procedures – with the key focus on making safeguarding personal. </a:t>
            </a:r>
          </a:p>
          <a:p>
            <a:endParaRPr lang="en-GB">
              <a:cs typeface="Calibri"/>
            </a:endParaRPr>
          </a:p>
          <a:p>
            <a:r>
              <a:rPr lang="en-GB">
                <a:cs typeface="Calibri"/>
              </a:rPr>
              <a:t>The investigation ended with 17 men, one woman convicted for 180 years – the story though does not end for the people impacted and their families, the </a:t>
            </a:r>
            <a:r>
              <a:rPr lang="en-GB" err="1">
                <a:cs typeface="Calibri"/>
              </a:rPr>
              <a:t>efefcts</a:t>
            </a:r>
            <a:r>
              <a:rPr lang="en-GB">
                <a:cs typeface="Calibri"/>
              </a:rPr>
              <a:t> may be life long &amp; we are still providing support. Indeed we need to be vigilant from an adult </a:t>
            </a:r>
            <a:r>
              <a:rPr lang="en-GB" err="1">
                <a:cs typeface="Calibri"/>
              </a:rPr>
              <a:t>safegaurding</a:t>
            </a:r>
            <a:r>
              <a:rPr lang="en-GB">
                <a:cs typeface="Calibri"/>
              </a:rPr>
              <a:t> view point that harms &amp; abuse do not </a:t>
            </a:r>
            <a:r>
              <a:rPr lang="en-GB" err="1">
                <a:cs typeface="Calibri"/>
              </a:rPr>
              <a:t>comtinue</a:t>
            </a:r>
            <a:r>
              <a:rPr lang="en-GB">
                <a:cs typeface="Calibri"/>
              </a:rPr>
              <a:t> – we often find they do.</a:t>
            </a:r>
          </a:p>
          <a:p>
            <a:endParaRPr lang="en-GB">
              <a:cs typeface="Calibri"/>
            </a:endParaRPr>
          </a:p>
          <a:p>
            <a:r>
              <a:rPr lang="en-GB">
                <a:cs typeface="Calibri"/>
              </a:rPr>
              <a:t>There was a decision taken to undertake a Serious </a:t>
            </a:r>
            <a:r>
              <a:rPr lang="en-GB" err="1">
                <a:cs typeface="Calibri"/>
              </a:rPr>
              <a:t>Casr</a:t>
            </a:r>
            <a:r>
              <a:rPr lang="en-GB">
                <a:cs typeface="Calibri"/>
              </a:rPr>
              <a:t> Review – this was held jointly with CSC.</a:t>
            </a:r>
          </a:p>
          <a:p>
            <a:r>
              <a:rPr lang="en-GB"/>
              <a:t>Agencies were asked to review their involvement in eight cases. These were selected from a large number to maximise learning, reflect the different circumstances in which victims had suffered sexual exploitation and include factors likely to be present in other cases. They included circumstances where:</a:t>
            </a:r>
            <a:endParaRPr lang="en-GB">
              <a:cs typeface="Calibri"/>
            </a:endParaRPr>
          </a:p>
          <a:p>
            <a:r>
              <a:rPr lang="en-GB"/>
              <a:t> • The sexual exploitation began and ceased when they were children; </a:t>
            </a:r>
          </a:p>
          <a:p>
            <a:r>
              <a:rPr lang="en-GB"/>
              <a:t>• The sexual exploitation began when they were children and continued into adulthood;</a:t>
            </a:r>
            <a:endParaRPr lang="en-GB">
              <a:cs typeface="Calibri"/>
            </a:endParaRPr>
          </a:p>
          <a:p>
            <a:r>
              <a:rPr lang="en-GB"/>
              <a:t> • The sexual exploitation began after they became adults but the overall police operation involved over 100 children and adults. </a:t>
            </a:r>
            <a:endParaRPr lang="en-GB">
              <a:cs typeface="Calibri"/>
            </a:endParaRPr>
          </a:p>
          <a:p>
            <a:endParaRPr lang="en-GB"/>
          </a:p>
          <a:p>
            <a:endParaRPr lang="en-GB">
              <a:cs typeface="Calibri"/>
            </a:endParaRPr>
          </a:p>
        </p:txBody>
      </p:sp>
      <p:sp>
        <p:nvSpPr>
          <p:cNvPr id="4" name="Slide Number Placeholder 3"/>
          <p:cNvSpPr>
            <a:spLocks noGrp="1"/>
          </p:cNvSpPr>
          <p:nvPr>
            <p:ph type="sldNum" sz="quarter" idx="5"/>
          </p:nvPr>
        </p:nvSpPr>
        <p:spPr/>
        <p:txBody>
          <a:bodyPr/>
          <a:lstStyle/>
          <a:p>
            <a:fld id="{44160077-2EAB-4FBC-AD00-3129C2A2D74F}" type="slidenum">
              <a:rPr lang="en-GB" smtClean="0"/>
              <a:t>6</a:t>
            </a:fld>
            <a:endParaRPr lang="en-GB"/>
          </a:p>
        </p:txBody>
      </p:sp>
    </p:spTree>
    <p:extLst>
      <p:ext uri="{BB962C8B-B14F-4D97-AF65-F5344CB8AC3E}">
        <p14:creationId xmlns:p14="http://schemas.microsoft.com/office/powerpoint/2010/main" val="31201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You need buy-in from senior leaders to ensure you have robust and successful front-line responses to adult exploitation. Our </a:t>
            </a:r>
            <a:r>
              <a:rPr lang="en-GB" err="1"/>
              <a:t>abilty</a:t>
            </a:r>
            <a:r>
              <a:rPr lang="en-GB"/>
              <a:t> to be creative was key </a:t>
            </a:r>
          </a:p>
          <a:p>
            <a:endParaRPr lang="en-GB"/>
          </a:p>
          <a:p>
            <a:r>
              <a:rPr lang="en-GB"/>
              <a:t>In Newcastle we had the lever of Op </a:t>
            </a:r>
            <a:r>
              <a:rPr lang="en-GB" err="1"/>
              <a:t>Sanc</a:t>
            </a:r>
            <a:r>
              <a:rPr lang="en-GB"/>
              <a:t>, briefing at CX and equivalent level, ensuring adults were represented and in the room too.  Then came the Joint Serious Case Review and it’s recommendations which again gave weight to our arguments about ensuring any strategic or operational responses included adults.</a:t>
            </a:r>
            <a:endParaRPr lang="en-GB">
              <a:cs typeface="Calibri"/>
            </a:endParaRPr>
          </a:p>
          <a:p>
            <a:endParaRPr lang="en-GB"/>
          </a:p>
          <a:p>
            <a:r>
              <a:rPr lang="en-GB"/>
              <a:t>Buy-in at a strategic level can also mean additional resources even in the current challenging climate – VRU temporary funding for a worker dedicated to adult exploitation work, SPOC (Team Manager) for Adult Exploitation, Social Worker for Adult Exploitation.</a:t>
            </a:r>
            <a:endParaRPr lang="en-GB">
              <a:cs typeface="Calibri"/>
            </a:endParaRPr>
          </a:p>
          <a:p>
            <a:endParaRPr lang="en-GB"/>
          </a:p>
          <a:p>
            <a:r>
              <a:rPr lang="en-GB"/>
              <a:t>We have a sub-committee of our SAB jointly with our colleagues on the Safeguarding Children Partnership which focusses on exploitation – I will cover this sub-committee in more detail on the next slide. </a:t>
            </a:r>
            <a:endParaRPr lang="en-GB">
              <a:cs typeface="Calibri"/>
            </a:endParaRPr>
          </a:p>
          <a:p>
            <a:endParaRPr lang="en-GB"/>
          </a:p>
          <a:p>
            <a:r>
              <a:rPr lang="en-GB"/>
              <a:t>Generally we have used existing structures, groups and relationships and further developed these to include adult exploitation. </a:t>
            </a:r>
            <a:endParaRPr lang="en-GB">
              <a:cs typeface="Calibri"/>
            </a:endParaRPr>
          </a:p>
          <a:p>
            <a:endParaRPr lang="en-GB"/>
          </a:p>
          <a:p>
            <a:r>
              <a:rPr lang="en-GB"/>
              <a:t>To this day we continue to ensure that at a strategic level, adult exploitation is up there. Our Strategic Annual Plan has included actions/priorities around exploitation for the last few years – this year it is about us understanding the Serious Violence Duty and it’s implications for us in the adult safeguarding world. </a:t>
            </a:r>
            <a:endParaRPr lang="en-GB">
              <a:cs typeface="Calibri"/>
            </a:endParaRPr>
          </a:p>
          <a:p>
            <a:endParaRPr lang="en-GB"/>
          </a:p>
          <a:p>
            <a:r>
              <a:rPr lang="en-GB"/>
              <a:t>You need to have the links with other strategic bodies to ensure there is joined up thinking and duplication is avoided. </a:t>
            </a:r>
            <a:endParaRPr lang="en-GB">
              <a:cs typeface="Calibri"/>
            </a:endParaRPr>
          </a:p>
          <a:p>
            <a:endParaRPr lang="en-GB"/>
          </a:p>
          <a:p>
            <a:r>
              <a:rPr lang="en-GB"/>
              <a:t>Learning from SARs – we had the Joint SCR and an Appreciative Inquiry both involving exploitation – if you don’t have a SAR or similar, there are numerous SARs on the National SAR Library involving exploitation in it’s various guises and I’m going to come onto talk about some of the recurring learning from those reviews. We are also re-escalating the national issues identified in the JSCR jointly with colleagues on the </a:t>
            </a:r>
            <a:r>
              <a:rPr lang="en-GB" err="1"/>
              <a:t>Teeswide</a:t>
            </a:r>
            <a:r>
              <a:rPr lang="en-GB"/>
              <a:t> SAB (and their Molly SAR) to try and get  some national traction on adult exploitation. </a:t>
            </a:r>
            <a:endParaRPr lang="en-GB">
              <a:cs typeface="Calibri"/>
            </a:endParaRPr>
          </a:p>
          <a:p>
            <a:endParaRPr lang="en-GB"/>
          </a:p>
          <a:p>
            <a:pPr>
              <a:defRPr/>
            </a:pPr>
            <a:r>
              <a:rPr lang="en-US">
                <a:ea typeface="Calibri"/>
                <a:cs typeface="Calibri"/>
              </a:rPr>
              <a:t>Hard work and challenging, not perfect, still evolving/learning/campaigning. You need passionate people and be prepared to have to jump a lot of hurdles and fall down – don’t give up. </a:t>
            </a:r>
          </a:p>
          <a:p>
            <a:endParaRPr lang="en-GB"/>
          </a:p>
        </p:txBody>
      </p:sp>
      <p:sp>
        <p:nvSpPr>
          <p:cNvPr id="4" name="Slide Number Placeholder 3"/>
          <p:cNvSpPr>
            <a:spLocks noGrp="1"/>
          </p:cNvSpPr>
          <p:nvPr>
            <p:ph type="sldNum" sz="quarter" idx="5"/>
          </p:nvPr>
        </p:nvSpPr>
        <p:spPr/>
        <p:txBody>
          <a:bodyPr/>
          <a:lstStyle/>
          <a:p>
            <a:fld id="{44160077-2EAB-4FBC-AD00-3129C2A2D74F}" type="slidenum">
              <a:rPr lang="en-GB" smtClean="0"/>
              <a:t>7</a:t>
            </a:fld>
            <a:endParaRPr lang="en-GB"/>
          </a:p>
        </p:txBody>
      </p:sp>
    </p:spTree>
    <p:extLst>
      <p:ext uri="{BB962C8B-B14F-4D97-AF65-F5344CB8AC3E}">
        <p14:creationId xmlns:p14="http://schemas.microsoft.com/office/powerpoint/2010/main" val="2853583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a typeface="Calibri"/>
                <a:cs typeface="Calibri"/>
              </a:rPr>
              <a:t>Remind people what the s42 criteria is. Why we use it. Objectives of an enquiry and wellbeing principle and care act says about transitions</a:t>
            </a:r>
          </a:p>
          <a:p>
            <a:r>
              <a:rPr lang="en-GB" sz="1800" dirty="0">
                <a:ea typeface="Calibri"/>
                <a:cs typeface="Calibri"/>
              </a:rPr>
              <a:t>Talk about adults falling outside of the s42 criteria but we have found adults experiencing exploitation do fit this criteria</a:t>
            </a:r>
          </a:p>
          <a:p>
            <a:r>
              <a:rPr lang="en-GB" sz="1800" dirty="0">
                <a:ea typeface="Calibri"/>
                <a:cs typeface="Calibri"/>
              </a:rPr>
              <a:t>Undiagnosed needs, trauma, cognitive difficulties, neurodiversity, MH</a:t>
            </a:r>
          </a:p>
          <a:p>
            <a:r>
              <a:rPr lang="en-GB" sz="1800" dirty="0">
                <a:ea typeface="Calibri"/>
                <a:cs typeface="Calibri"/>
              </a:rPr>
              <a:t>How we interpret SGA applying not to those who need commissioned support to meet care needs</a:t>
            </a:r>
          </a:p>
        </p:txBody>
      </p:sp>
      <p:sp>
        <p:nvSpPr>
          <p:cNvPr id="4" name="Slide Number Placeholder 3"/>
          <p:cNvSpPr>
            <a:spLocks noGrp="1"/>
          </p:cNvSpPr>
          <p:nvPr>
            <p:ph type="sldNum" sz="quarter" idx="5"/>
          </p:nvPr>
        </p:nvSpPr>
        <p:spPr/>
        <p:txBody>
          <a:bodyPr/>
          <a:lstStyle/>
          <a:p>
            <a:fld id="{44057244-4ADF-4454-9026-C964ABDCDD92}" type="slidenum">
              <a:rPr lang="en-GB" smtClean="0"/>
              <a:t>8</a:t>
            </a:fld>
            <a:endParaRPr lang="en-GB"/>
          </a:p>
        </p:txBody>
      </p:sp>
    </p:spTree>
    <p:extLst>
      <p:ext uri="{BB962C8B-B14F-4D97-AF65-F5344CB8AC3E}">
        <p14:creationId xmlns:p14="http://schemas.microsoft.com/office/powerpoint/2010/main" val="1044011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Parallel process and NRM </a:t>
            </a:r>
          </a:p>
          <a:p>
            <a:r>
              <a:rPr lang="en-US">
                <a:ea typeface="Calibri"/>
                <a:cs typeface="Calibri"/>
              </a:rPr>
              <a:t>Contextual approach</a:t>
            </a:r>
          </a:p>
          <a:p>
            <a:r>
              <a:rPr lang="en-US">
                <a:ea typeface="Calibri"/>
                <a:cs typeface="Calibri"/>
              </a:rPr>
              <a:t>Who is at risk, who may be affected-curious re locations, names addresses, intel, monitoring. Which agency can disrupt</a:t>
            </a:r>
          </a:p>
          <a:p>
            <a:r>
              <a:rPr lang="en-US">
                <a:ea typeface="Calibri"/>
                <a:cs typeface="Calibri"/>
              </a:rPr>
              <a:t>What other processes do we have-where does concern best sit for management</a:t>
            </a:r>
          </a:p>
        </p:txBody>
      </p:sp>
      <p:sp>
        <p:nvSpPr>
          <p:cNvPr id="4" name="Slide Number Placeholder 3"/>
          <p:cNvSpPr>
            <a:spLocks noGrp="1"/>
          </p:cNvSpPr>
          <p:nvPr>
            <p:ph type="sldNum" sz="quarter" idx="5"/>
          </p:nvPr>
        </p:nvSpPr>
        <p:spPr/>
        <p:txBody>
          <a:bodyPr/>
          <a:lstStyle/>
          <a:p>
            <a:fld id="{A768440B-13C4-4BE4-AB6E-92BBF9527235}" type="slidenum">
              <a:rPr lang="en-US"/>
              <a:t>9</a:t>
            </a:fld>
            <a:endParaRPr lang="en-US"/>
          </a:p>
        </p:txBody>
      </p:sp>
    </p:spTree>
    <p:extLst>
      <p:ext uri="{BB962C8B-B14F-4D97-AF65-F5344CB8AC3E}">
        <p14:creationId xmlns:p14="http://schemas.microsoft.com/office/powerpoint/2010/main" val="4205954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4374C1B4-90B1-4F91-B89B-5F773DA238C3}" type="datetimeFigureOut">
              <a:rPr lang="en-GB" smtClean="0"/>
              <a:t>16/09/2024</a:t>
            </a:fld>
            <a:endParaRPr lang="en-GB"/>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GB"/>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7408E29A-B6E0-4876-B4CD-532D35B784DA}" type="slidenum">
              <a:rPr lang="en-GB" smtClean="0"/>
              <a:t>‹#›</a:t>
            </a:fld>
            <a:endParaRPr lang="en-GB"/>
          </a:p>
        </p:txBody>
      </p:sp>
    </p:spTree>
    <p:extLst>
      <p:ext uri="{BB962C8B-B14F-4D97-AF65-F5344CB8AC3E}">
        <p14:creationId xmlns:p14="http://schemas.microsoft.com/office/powerpoint/2010/main" val="3550951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74C1B4-90B1-4F91-B89B-5F773DA238C3}" type="datetimeFigureOut">
              <a:rPr lang="en-GB" smtClean="0"/>
              <a:t>16/09/2024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08E29A-B6E0-4876-B4CD-532D35B784DA}" type="slidenum">
              <a:rPr lang="en-GB" smtClean="0"/>
              <a:t>‹#›</a:t>
            </a:fld>
            <a:endParaRPr lang="en-GB"/>
          </a:p>
        </p:txBody>
      </p:sp>
    </p:spTree>
    <p:extLst>
      <p:ext uri="{BB962C8B-B14F-4D97-AF65-F5344CB8AC3E}">
        <p14:creationId xmlns:p14="http://schemas.microsoft.com/office/powerpoint/2010/main" val="898411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74C1B4-90B1-4F91-B89B-5F773DA238C3}" type="datetimeFigureOut">
              <a:rPr lang="en-GB" smtClean="0"/>
              <a:t>16/09/2024</a:t>
            </a:fld>
            <a:endParaRPr lang="en-GB"/>
          </a:p>
        </p:txBody>
      </p:sp>
      <p:sp>
        <p:nvSpPr>
          <p:cNvPr id="5" name="Footer Placeholder 4"/>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408E29A-B6E0-4876-B4CD-532D35B784DA}" type="slidenum">
              <a:rPr lang="en-GB" smtClean="0"/>
              <a:t>‹#›</a:t>
            </a:fld>
            <a:endParaRPr lang="en-GB"/>
          </a:p>
        </p:txBody>
      </p:sp>
    </p:spTree>
    <p:extLst>
      <p:ext uri="{BB962C8B-B14F-4D97-AF65-F5344CB8AC3E}">
        <p14:creationId xmlns:p14="http://schemas.microsoft.com/office/powerpoint/2010/main" val="26454136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374C1B4-90B1-4F91-B89B-5F773DA238C3}" type="datetimeFigureOut">
              <a:rPr lang="en-GB" smtClean="0"/>
              <a:t>16/09/2024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08E29A-B6E0-4876-B4CD-532D35B784DA}" type="slidenum">
              <a:rPr lang="en-GB" smtClean="0"/>
              <a:t>‹#›</a:t>
            </a:fld>
            <a:endParaRPr lang="en-GB"/>
          </a:p>
        </p:txBody>
      </p:sp>
    </p:spTree>
    <p:extLst>
      <p:ext uri="{BB962C8B-B14F-4D97-AF65-F5344CB8AC3E}">
        <p14:creationId xmlns:p14="http://schemas.microsoft.com/office/powerpoint/2010/main" val="33338730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374C1B4-90B1-4F91-B89B-5F773DA238C3}" type="datetimeFigureOut">
              <a:rPr lang="en-GB" smtClean="0"/>
              <a:t>16/09/2024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408E29A-B6E0-4876-B4CD-532D35B784DA}" type="slidenum">
              <a:rPr lang="en-GB" smtClean="0"/>
              <a:t>‹#›</a:t>
            </a:fld>
            <a:endParaRPr lang="en-GB"/>
          </a:p>
        </p:txBody>
      </p:sp>
    </p:spTree>
    <p:extLst>
      <p:ext uri="{BB962C8B-B14F-4D97-AF65-F5344CB8AC3E}">
        <p14:creationId xmlns:p14="http://schemas.microsoft.com/office/powerpoint/2010/main" val="1084936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p>
        </p:txBody>
      </p:sp>
      <p:sp>
        <p:nvSpPr>
          <p:cNvPr id="3" name="Date Placeholder 2"/>
          <p:cNvSpPr>
            <a:spLocks noGrp="1"/>
          </p:cNvSpPr>
          <p:nvPr>
            <p:ph type="dt" sz="half" idx="10"/>
          </p:nvPr>
        </p:nvSpPr>
        <p:spPr/>
        <p:txBody>
          <a:bodyPr/>
          <a:lstStyle/>
          <a:p>
            <a:fld id="{4374C1B4-90B1-4F91-B89B-5F773DA238C3}" type="datetimeFigureOut">
              <a:rPr lang="en-GB" smtClean="0"/>
              <a:t>16/09/2024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408E29A-B6E0-4876-B4CD-532D35B784DA}" type="slidenum">
              <a:rPr lang="en-GB" smtClean="0"/>
              <a:t>‹#›</a:t>
            </a:fld>
            <a:endParaRPr lang="en-GB"/>
          </a:p>
        </p:txBody>
      </p:sp>
    </p:spTree>
    <p:extLst>
      <p:ext uri="{BB962C8B-B14F-4D97-AF65-F5344CB8AC3E}">
        <p14:creationId xmlns:p14="http://schemas.microsoft.com/office/powerpoint/2010/main" val="12711602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74C1B4-90B1-4F91-B89B-5F773DA238C3}" type="datetimeFigureOut">
              <a:rPr lang="en-GB" smtClean="0"/>
              <a:t>16/09/2024</a:t>
            </a:fld>
            <a:endParaRPr lang="en-GB"/>
          </a:p>
        </p:txBody>
      </p:sp>
      <p:sp>
        <p:nvSpPr>
          <p:cNvPr id="3" name="Footer Placeholder 2"/>
          <p:cNvSpPr>
            <a:spLocks noGrp="1"/>
          </p:cNvSpPr>
          <p:nvPr>
            <p:ph type="ftr" sz="quarter" idx="11"/>
          </p:nvPr>
        </p:nvSpPr>
        <p:spPr/>
        <p:txBody>
          <a:bodyPr/>
          <a:lstStyle/>
          <a:p>
            <a:endParaRPr lang="en-GB"/>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7408E29A-B6E0-4876-B4CD-532D35B784DA}" type="slidenum">
              <a:rPr lang="en-GB" smtClean="0"/>
              <a:t>‹#›</a:t>
            </a:fld>
            <a:endParaRPr lang="en-GB"/>
          </a:p>
        </p:txBody>
      </p:sp>
    </p:spTree>
    <p:extLst>
      <p:ext uri="{BB962C8B-B14F-4D97-AF65-F5344CB8AC3E}">
        <p14:creationId xmlns:p14="http://schemas.microsoft.com/office/powerpoint/2010/main" val="14657848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74C1B4-90B1-4F91-B89B-5F773DA238C3}" type="datetimeFigureOut">
              <a:rPr lang="en-GB" smtClean="0"/>
              <a:t>16/09/2024</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408E29A-B6E0-4876-B4CD-532D35B784DA}" type="slidenum">
              <a:rPr lang="en-GB" smtClean="0"/>
              <a:t>‹#›</a:t>
            </a:fld>
            <a:endParaRPr lang="en-GB"/>
          </a:p>
        </p:txBody>
      </p:sp>
    </p:spTree>
    <p:extLst>
      <p:ext uri="{BB962C8B-B14F-4D97-AF65-F5344CB8AC3E}">
        <p14:creationId xmlns:p14="http://schemas.microsoft.com/office/powerpoint/2010/main" val="677361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74C1B4-90B1-4F91-B89B-5F773DA238C3}" type="datetimeFigureOut">
              <a:rPr lang="en-GB" smtClean="0"/>
              <a:t>16/09/2024</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408E29A-B6E0-4876-B4CD-532D35B784DA}" type="slidenum">
              <a:rPr lang="en-GB" smtClean="0"/>
              <a:t>‹#›</a:t>
            </a:fld>
            <a:endParaRPr lang="en-GB"/>
          </a:p>
        </p:txBody>
      </p:sp>
    </p:spTree>
    <p:extLst>
      <p:ext uri="{BB962C8B-B14F-4D97-AF65-F5344CB8AC3E}">
        <p14:creationId xmlns:p14="http://schemas.microsoft.com/office/powerpoint/2010/main" val="15916297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74C1B4-90B1-4F91-B89B-5F773DA238C3}" type="datetimeFigureOut">
              <a:rPr lang="en-GB" smtClean="0"/>
              <a:t>16/09/2024</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408E29A-B6E0-4876-B4CD-532D35B784DA}" type="slidenum">
              <a:rPr lang="en-GB" smtClean="0"/>
              <a:t>‹#›</a:t>
            </a:fld>
            <a:endParaRPr lang="en-GB"/>
          </a:p>
        </p:txBody>
      </p:sp>
    </p:spTree>
    <p:extLst>
      <p:ext uri="{BB962C8B-B14F-4D97-AF65-F5344CB8AC3E}">
        <p14:creationId xmlns:p14="http://schemas.microsoft.com/office/powerpoint/2010/main" val="41297961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374C1B4-90B1-4F91-B89B-5F773DA238C3}" type="datetimeFigureOut">
              <a:rPr lang="en-GB" smtClean="0"/>
              <a:t>16/09/2024</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408E29A-B6E0-4876-B4CD-532D35B784DA}" type="slidenum">
              <a:rPr lang="en-GB" smtClean="0"/>
              <a:t>‹#›</a:t>
            </a:fld>
            <a:endParaRPr lang="en-GB"/>
          </a:p>
        </p:txBody>
      </p:sp>
    </p:spTree>
    <p:extLst>
      <p:ext uri="{BB962C8B-B14F-4D97-AF65-F5344CB8AC3E}">
        <p14:creationId xmlns:p14="http://schemas.microsoft.com/office/powerpoint/2010/main" val="7334533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374C1B4-90B1-4F91-B89B-5F773DA238C3}" type="datetimeFigureOut">
              <a:rPr lang="en-GB" smtClean="0"/>
              <a:t>16/09/2024</a:t>
            </a:fld>
            <a:endParaRPr lang="en-GB"/>
          </a:p>
        </p:txBody>
      </p:sp>
      <p:sp>
        <p:nvSpPr>
          <p:cNvPr id="5" name="Footer Placeholder 4"/>
          <p:cNvSpPr>
            <a:spLocks noGrp="1"/>
          </p:cNvSpPr>
          <p:nvPr>
            <p:ph type="ftr" sz="quarter" idx="11"/>
          </p:nvPr>
        </p:nvSpPr>
        <p:spPr/>
        <p:txBody>
          <a:bodyPr/>
          <a:lstStyle/>
          <a:p>
            <a:endParaRPr lang="en-GB"/>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408E29A-B6E0-4876-B4CD-532D35B784DA}" type="slidenum">
              <a:rPr lang="en-GB" smtClean="0"/>
              <a:t>‹#›</a:t>
            </a:fld>
            <a:endParaRPr lang="en-GB"/>
          </a:p>
        </p:txBody>
      </p:sp>
    </p:spTree>
    <p:extLst>
      <p:ext uri="{BB962C8B-B14F-4D97-AF65-F5344CB8AC3E}">
        <p14:creationId xmlns:p14="http://schemas.microsoft.com/office/powerpoint/2010/main" val="14867328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74C1B4-90B1-4F91-B89B-5F773DA238C3}" type="datetimeFigureOut">
              <a:rPr lang="en-GB" smtClean="0"/>
              <a:t>16/09/2024</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408E29A-B6E0-4876-B4CD-532D35B784DA}" type="slidenum">
              <a:rPr lang="en-GB" smtClean="0"/>
              <a:t>‹#›</a:t>
            </a:fld>
            <a:endParaRPr lang="en-GB"/>
          </a:p>
        </p:txBody>
      </p:sp>
    </p:spTree>
    <p:extLst>
      <p:ext uri="{BB962C8B-B14F-4D97-AF65-F5344CB8AC3E}">
        <p14:creationId xmlns:p14="http://schemas.microsoft.com/office/powerpoint/2010/main" val="16370284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374C1B4-90B1-4F91-B89B-5F773DA238C3}" type="datetimeFigureOut">
              <a:rPr lang="en-GB" smtClean="0"/>
              <a:t>16/09/2024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408E29A-B6E0-4876-B4CD-532D35B784DA}" type="slidenum">
              <a:rPr lang="en-GB" smtClean="0"/>
              <a:t>‹#›</a:t>
            </a:fld>
            <a:endParaRPr lang="en-GB"/>
          </a:p>
        </p:txBody>
      </p:sp>
    </p:spTree>
    <p:extLst>
      <p:ext uri="{BB962C8B-B14F-4D97-AF65-F5344CB8AC3E}">
        <p14:creationId xmlns:p14="http://schemas.microsoft.com/office/powerpoint/2010/main" val="31864758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374C1B4-90B1-4F91-B89B-5F773DA238C3}" type="datetimeFigureOut">
              <a:rPr lang="en-GB" smtClean="0"/>
              <a:t>16/09/2024</a:t>
            </a:fld>
            <a:endParaRPr lang="en-GB"/>
          </a:p>
        </p:txBody>
      </p:sp>
      <p:sp>
        <p:nvSpPr>
          <p:cNvPr id="8" name="Footer Placeholder 7"/>
          <p:cNvSpPr>
            <a:spLocks noGrp="1"/>
          </p:cNvSpPr>
          <p:nvPr>
            <p:ph type="ftr" sz="quarter" idx="11"/>
          </p:nvPr>
        </p:nvSpPr>
        <p:spPr>
          <a:xfrm>
            <a:off x="561111" y="6391838"/>
            <a:ext cx="3644282" cy="304801"/>
          </a:xfrm>
        </p:spPr>
        <p:txBody>
          <a:bodyPr/>
          <a:lstStyle/>
          <a:p>
            <a:endParaRPr lang="en-GB"/>
          </a:p>
        </p:txBody>
      </p:sp>
      <p:sp>
        <p:nvSpPr>
          <p:cNvPr id="9" name="Slide Number Placeholder 8"/>
          <p:cNvSpPr>
            <a:spLocks noGrp="1"/>
          </p:cNvSpPr>
          <p:nvPr>
            <p:ph type="sldNum" sz="quarter" idx="12"/>
          </p:nvPr>
        </p:nvSpPr>
        <p:spPr/>
        <p:txBody>
          <a:bodyPr/>
          <a:lstStyle/>
          <a:p>
            <a:fld id="{7408E29A-B6E0-4876-B4CD-532D35B784DA}" type="slidenum">
              <a:rPr lang="en-GB" smtClean="0"/>
              <a:t>‹#›</a:t>
            </a:fld>
            <a:endParaRPr lang="en-GB"/>
          </a:p>
        </p:txBody>
      </p:sp>
    </p:spTree>
    <p:extLst>
      <p:ext uri="{BB962C8B-B14F-4D97-AF65-F5344CB8AC3E}">
        <p14:creationId xmlns:p14="http://schemas.microsoft.com/office/powerpoint/2010/main" val="11228349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695439" y="6391838"/>
            <a:ext cx="990599" cy="304799"/>
          </a:xfrm>
        </p:spPr>
        <p:txBody>
          <a:bodyPr/>
          <a:lstStyle/>
          <a:p>
            <a:fld id="{4374C1B4-90B1-4F91-B89B-5F773DA238C3}" type="datetimeFigureOut">
              <a:rPr lang="en-GB" smtClean="0"/>
              <a:t>16/09/2024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08E29A-B6E0-4876-B4CD-532D35B784DA}" type="slidenum">
              <a:rPr lang="en-GB" smtClean="0"/>
              <a:t>‹#›</a:t>
            </a:fld>
            <a:endParaRPr lang="en-GB"/>
          </a:p>
        </p:txBody>
      </p:sp>
    </p:spTree>
    <p:extLst>
      <p:ext uri="{BB962C8B-B14F-4D97-AF65-F5344CB8AC3E}">
        <p14:creationId xmlns:p14="http://schemas.microsoft.com/office/powerpoint/2010/main" val="33077529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653104" y="6391838"/>
            <a:ext cx="992135" cy="304799"/>
          </a:xfrm>
        </p:spPr>
        <p:txBody>
          <a:bodyPr/>
          <a:lstStyle/>
          <a:p>
            <a:fld id="{4374C1B4-90B1-4F91-B89B-5F773DA238C3}" type="datetimeFigureOut">
              <a:rPr lang="en-GB" smtClean="0"/>
              <a:t>16/09/2024</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408E29A-B6E0-4876-B4CD-532D35B784DA}" type="slidenum">
              <a:rPr lang="en-GB" smtClean="0"/>
              <a:t>‹#›</a:t>
            </a:fld>
            <a:endParaRPr lang="en-GB"/>
          </a:p>
        </p:txBody>
      </p:sp>
    </p:spTree>
    <p:extLst>
      <p:ext uri="{BB962C8B-B14F-4D97-AF65-F5344CB8AC3E}">
        <p14:creationId xmlns:p14="http://schemas.microsoft.com/office/powerpoint/2010/main" val="16497667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3B5E8-FB97-8A59-F4E9-86B953A2DE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EE39030-16BC-7B19-0418-63CCFD3E7D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E31E5CA-912F-1962-6CD6-B1A8485CC8BC}"/>
              </a:ext>
            </a:extLst>
          </p:cNvPr>
          <p:cNvSpPr>
            <a:spLocks noGrp="1"/>
          </p:cNvSpPr>
          <p:nvPr>
            <p:ph type="dt" sz="half" idx="10"/>
          </p:nvPr>
        </p:nvSpPr>
        <p:spPr/>
        <p:txBody>
          <a:bodyPr/>
          <a:lstStyle/>
          <a:p>
            <a:pPr>
              <a:defRPr/>
            </a:pPr>
            <a:fld id="{8A8F555D-E4C9-4C8D-BCCA-9D98ED35DB4C}" type="datetimeFigureOut">
              <a:rPr lang="en-GB" smtClean="0"/>
              <a:pPr>
                <a:defRPr/>
              </a:pPr>
              <a:t>16/09/2024</a:t>
            </a:fld>
            <a:endParaRPr lang="en-GB"/>
          </a:p>
        </p:txBody>
      </p:sp>
      <p:sp>
        <p:nvSpPr>
          <p:cNvPr id="5" name="Footer Placeholder 4">
            <a:extLst>
              <a:ext uri="{FF2B5EF4-FFF2-40B4-BE49-F238E27FC236}">
                <a16:creationId xmlns:a16="http://schemas.microsoft.com/office/drawing/2014/main" id="{539FEA4A-FECE-0D98-EA9A-65BCD3E4C13E}"/>
              </a:ext>
            </a:extLst>
          </p:cNvPr>
          <p:cNvSpPr>
            <a:spLocks noGrp="1"/>
          </p:cNvSpPr>
          <p:nvPr>
            <p:ph type="ftr" sz="quarter" idx="11"/>
          </p:nvPr>
        </p:nvSpPr>
        <p:spPr/>
        <p:txBody>
          <a:bodyPr/>
          <a:lstStyle/>
          <a:p>
            <a:pPr>
              <a:defRPr/>
            </a:pPr>
            <a:endParaRPr lang="en-GB"/>
          </a:p>
        </p:txBody>
      </p:sp>
      <p:sp>
        <p:nvSpPr>
          <p:cNvPr id="6" name="Slide Number Placeholder 5">
            <a:extLst>
              <a:ext uri="{FF2B5EF4-FFF2-40B4-BE49-F238E27FC236}">
                <a16:creationId xmlns:a16="http://schemas.microsoft.com/office/drawing/2014/main" id="{D9D1DA0F-0D03-F1B7-CAE6-9FF43420482C}"/>
              </a:ext>
            </a:extLst>
          </p:cNvPr>
          <p:cNvSpPr>
            <a:spLocks noGrp="1"/>
          </p:cNvSpPr>
          <p:nvPr>
            <p:ph type="sldNum" sz="quarter" idx="12"/>
          </p:nvPr>
        </p:nvSpPr>
        <p:spPr/>
        <p:txBody>
          <a:bodyPr/>
          <a:lstStyle/>
          <a:p>
            <a:pPr>
              <a:defRPr/>
            </a:pPr>
            <a:fld id="{05CCD47C-5336-45E4-8B89-0B0D8D7DE9AA}" type="slidenum">
              <a:rPr lang="en-GB" smtClean="0"/>
              <a:pPr>
                <a:defRPr/>
              </a:pPr>
              <a:t>‹#›</a:t>
            </a:fld>
            <a:endParaRPr lang="en-GB"/>
          </a:p>
        </p:txBody>
      </p:sp>
    </p:spTree>
    <p:extLst>
      <p:ext uri="{BB962C8B-B14F-4D97-AF65-F5344CB8AC3E}">
        <p14:creationId xmlns:p14="http://schemas.microsoft.com/office/powerpoint/2010/main" val="836854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7141D-6037-2135-C7B7-4959F3ECBE4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AA427CD-A4E6-C136-99B7-F1A9728E64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F10224-D06A-081A-4C24-89FE426E3FAB}"/>
              </a:ext>
            </a:extLst>
          </p:cNvPr>
          <p:cNvSpPr>
            <a:spLocks noGrp="1"/>
          </p:cNvSpPr>
          <p:nvPr>
            <p:ph type="dt" sz="half" idx="10"/>
          </p:nvPr>
        </p:nvSpPr>
        <p:spPr/>
        <p:txBody>
          <a:bodyPr/>
          <a:lstStyle/>
          <a:p>
            <a:pPr>
              <a:defRPr/>
            </a:pPr>
            <a:fld id="{8A8F555D-E4C9-4C8D-BCCA-9D98ED35DB4C}" type="datetimeFigureOut">
              <a:rPr lang="en-GB" smtClean="0"/>
              <a:pPr>
                <a:defRPr/>
              </a:pPr>
              <a:t>16/09/2024</a:t>
            </a:fld>
            <a:endParaRPr lang="en-GB"/>
          </a:p>
        </p:txBody>
      </p:sp>
      <p:sp>
        <p:nvSpPr>
          <p:cNvPr id="5" name="Footer Placeholder 4">
            <a:extLst>
              <a:ext uri="{FF2B5EF4-FFF2-40B4-BE49-F238E27FC236}">
                <a16:creationId xmlns:a16="http://schemas.microsoft.com/office/drawing/2014/main" id="{140D35C5-A90C-3BCE-7B94-B163FED3FD20}"/>
              </a:ext>
            </a:extLst>
          </p:cNvPr>
          <p:cNvSpPr>
            <a:spLocks noGrp="1"/>
          </p:cNvSpPr>
          <p:nvPr>
            <p:ph type="ftr" sz="quarter" idx="11"/>
          </p:nvPr>
        </p:nvSpPr>
        <p:spPr/>
        <p:txBody>
          <a:bodyPr/>
          <a:lstStyle/>
          <a:p>
            <a:pPr>
              <a:defRPr/>
            </a:pPr>
            <a:endParaRPr lang="en-GB"/>
          </a:p>
        </p:txBody>
      </p:sp>
      <p:sp>
        <p:nvSpPr>
          <p:cNvPr id="6" name="Slide Number Placeholder 5">
            <a:extLst>
              <a:ext uri="{FF2B5EF4-FFF2-40B4-BE49-F238E27FC236}">
                <a16:creationId xmlns:a16="http://schemas.microsoft.com/office/drawing/2014/main" id="{B2909605-E0E6-A295-8C0F-67F8977B34CD}"/>
              </a:ext>
            </a:extLst>
          </p:cNvPr>
          <p:cNvSpPr>
            <a:spLocks noGrp="1"/>
          </p:cNvSpPr>
          <p:nvPr>
            <p:ph type="sldNum" sz="quarter" idx="12"/>
          </p:nvPr>
        </p:nvSpPr>
        <p:spPr/>
        <p:txBody>
          <a:bodyPr/>
          <a:lstStyle/>
          <a:p>
            <a:pPr>
              <a:defRPr/>
            </a:pPr>
            <a:fld id="{05CCD47C-5336-45E4-8B89-0B0D8D7DE9AA}" type="slidenum">
              <a:rPr lang="en-GB" smtClean="0"/>
              <a:pPr>
                <a:defRPr/>
              </a:pPr>
              <a:t>‹#›</a:t>
            </a:fld>
            <a:endParaRPr lang="en-GB"/>
          </a:p>
        </p:txBody>
      </p:sp>
    </p:spTree>
    <p:extLst>
      <p:ext uri="{BB962C8B-B14F-4D97-AF65-F5344CB8AC3E}">
        <p14:creationId xmlns:p14="http://schemas.microsoft.com/office/powerpoint/2010/main" val="198472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D85EC-1BAA-999B-EDCD-07C8D04316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F1D0BF2-2423-6E48-5A7E-E04B8E13EB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87C5BB-750A-53DE-66D1-28C1BD208CAE}"/>
              </a:ext>
            </a:extLst>
          </p:cNvPr>
          <p:cNvSpPr>
            <a:spLocks noGrp="1"/>
          </p:cNvSpPr>
          <p:nvPr>
            <p:ph type="dt" sz="half" idx="10"/>
          </p:nvPr>
        </p:nvSpPr>
        <p:spPr/>
        <p:txBody>
          <a:bodyPr/>
          <a:lstStyle/>
          <a:p>
            <a:pPr>
              <a:defRPr/>
            </a:pPr>
            <a:fld id="{8A8F555D-E4C9-4C8D-BCCA-9D98ED35DB4C}" type="datetimeFigureOut">
              <a:rPr lang="en-GB" smtClean="0"/>
              <a:pPr>
                <a:defRPr/>
              </a:pPr>
              <a:t>16/09/2024</a:t>
            </a:fld>
            <a:endParaRPr lang="en-GB"/>
          </a:p>
        </p:txBody>
      </p:sp>
      <p:sp>
        <p:nvSpPr>
          <p:cNvPr id="5" name="Footer Placeholder 4">
            <a:extLst>
              <a:ext uri="{FF2B5EF4-FFF2-40B4-BE49-F238E27FC236}">
                <a16:creationId xmlns:a16="http://schemas.microsoft.com/office/drawing/2014/main" id="{91CD4DA3-8DEF-C10C-7133-FBC63DF14AA1}"/>
              </a:ext>
            </a:extLst>
          </p:cNvPr>
          <p:cNvSpPr>
            <a:spLocks noGrp="1"/>
          </p:cNvSpPr>
          <p:nvPr>
            <p:ph type="ftr" sz="quarter" idx="11"/>
          </p:nvPr>
        </p:nvSpPr>
        <p:spPr/>
        <p:txBody>
          <a:bodyPr/>
          <a:lstStyle/>
          <a:p>
            <a:pPr>
              <a:defRPr/>
            </a:pPr>
            <a:endParaRPr lang="en-GB"/>
          </a:p>
        </p:txBody>
      </p:sp>
      <p:sp>
        <p:nvSpPr>
          <p:cNvPr id="6" name="Slide Number Placeholder 5">
            <a:extLst>
              <a:ext uri="{FF2B5EF4-FFF2-40B4-BE49-F238E27FC236}">
                <a16:creationId xmlns:a16="http://schemas.microsoft.com/office/drawing/2014/main" id="{F2A5C574-6DD2-2B47-3A7B-57DCA2FF338D}"/>
              </a:ext>
            </a:extLst>
          </p:cNvPr>
          <p:cNvSpPr>
            <a:spLocks noGrp="1"/>
          </p:cNvSpPr>
          <p:nvPr>
            <p:ph type="sldNum" sz="quarter" idx="12"/>
          </p:nvPr>
        </p:nvSpPr>
        <p:spPr/>
        <p:txBody>
          <a:bodyPr/>
          <a:lstStyle/>
          <a:p>
            <a:pPr>
              <a:defRPr/>
            </a:pPr>
            <a:fld id="{05CCD47C-5336-45E4-8B89-0B0D8D7DE9AA}" type="slidenum">
              <a:rPr lang="en-GB" smtClean="0"/>
              <a:pPr>
                <a:defRPr/>
              </a:pPr>
              <a:t>‹#›</a:t>
            </a:fld>
            <a:endParaRPr lang="en-GB"/>
          </a:p>
        </p:txBody>
      </p:sp>
    </p:spTree>
    <p:extLst>
      <p:ext uri="{BB962C8B-B14F-4D97-AF65-F5344CB8AC3E}">
        <p14:creationId xmlns:p14="http://schemas.microsoft.com/office/powerpoint/2010/main" val="8979253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24EA3-AD9F-5454-4E10-144BCC65B61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F77BEDD-EE5A-C5E3-3FD0-96599ACB4E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50D40C7-B1B8-9350-1D0A-24CA2FFFE5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6DA0F21-4267-5CC2-D400-BC947002C041}"/>
              </a:ext>
            </a:extLst>
          </p:cNvPr>
          <p:cNvSpPr>
            <a:spLocks noGrp="1"/>
          </p:cNvSpPr>
          <p:nvPr>
            <p:ph type="dt" sz="half" idx="10"/>
          </p:nvPr>
        </p:nvSpPr>
        <p:spPr/>
        <p:txBody>
          <a:bodyPr/>
          <a:lstStyle/>
          <a:p>
            <a:pPr>
              <a:defRPr/>
            </a:pPr>
            <a:fld id="{8A8F555D-E4C9-4C8D-BCCA-9D98ED35DB4C}" type="datetimeFigureOut">
              <a:rPr lang="en-GB" smtClean="0"/>
              <a:pPr>
                <a:defRPr/>
              </a:pPr>
              <a:t>16/09/2024</a:t>
            </a:fld>
            <a:endParaRPr lang="en-GB"/>
          </a:p>
        </p:txBody>
      </p:sp>
      <p:sp>
        <p:nvSpPr>
          <p:cNvPr id="6" name="Footer Placeholder 5">
            <a:extLst>
              <a:ext uri="{FF2B5EF4-FFF2-40B4-BE49-F238E27FC236}">
                <a16:creationId xmlns:a16="http://schemas.microsoft.com/office/drawing/2014/main" id="{34BFA519-8FDA-EA08-F0B1-F2AD709613C1}"/>
              </a:ext>
            </a:extLst>
          </p:cNvPr>
          <p:cNvSpPr>
            <a:spLocks noGrp="1"/>
          </p:cNvSpPr>
          <p:nvPr>
            <p:ph type="ftr" sz="quarter" idx="11"/>
          </p:nvPr>
        </p:nvSpPr>
        <p:spPr/>
        <p:txBody>
          <a:bodyPr/>
          <a:lstStyle/>
          <a:p>
            <a:pPr>
              <a:defRPr/>
            </a:pPr>
            <a:endParaRPr lang="en-GB"/>
          </a:p>
        </p:txBody>
      </p:sp>
      <p:sp>
        <p:nvSpPr>
          <p:cNvPr id="7" name="Slide Number Placeholder 6">
            <a:extLst>
              <a:ext uri="{FF2B5EF4-FFF2-40B4-BE49-F238E27FC236}">
                <a16:creationId xmlns:a16="http://schemas.microsoft.com/office/drawing/2014/main" id="{DF95D915-FA42-83BD-A508-AC095635526E}"/>
              </a:ext>
            </a:extLst>
          </p:cNvPr>
          <p:cNvSpPr>
            <a:spLocks noGrp="1"/>
          </p:cNvSpPr>
          <p:nvPr>
            <p:ph type="sldNum" sz="quarter" idx="12"/>
          </p:nvPr>
        </p:nvSpPr>
        <p:spPr/>
        <p:txBody>
          <a:bodyPr/>
          <a:lstStyle/>
          <a:p>
            <a:pPr>
              <a:defRPr/>
            </a:pPr>
            <a:fld id="{05CCD47C-5336-45E4-8B89-0B0D8D7DE9AA}" type="slidenum">
              <a:rPr lang="en-GB" smtClean="0"/>
              <a:pPr>
                <a:defRPr/>
              </a:pPr>
              <a:t>‹#›</a:t>
            </a:fld>
            <a:endParaRPr lang="en-GB"/>
          </a:p>
        </p:txBody>
      </p:sp>
    </p:spTree>
    <p:extLst>
      <p:ext uri="{BB962C8B-B14F-4D97-AF65-F5344CB8AC3E}">
        <p14:creationId xmlns:p14="http://schemas.microsoft.com/office/powerpoint/2010/main" val="9357820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3FA6B-14D5-2D2C-F87B-BC4AC2A2FCF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1D49EE2-D3B9-74B5-5218-C51600E956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60F41E-7E6B-9AE7-B618-B8C6F720A29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F8D714E-458F-C36B-0E9D-46C018CF18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01385E-43E2-6AD7-7DC6-EECCD96E164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C62CF36-A59D-0503-E118-EDB79EE115CB}"/>
              </a:ext>
            </a:extLst>
          </p:cNvPr>
          <p:cNvSpPr>
            <a:spLocks noGrp="1"/>
          </p:cNvSpPr>
          <p:nvPr>
            <p:ph type="dt" sz="half" idx="10"/>
          </p:nvPr>
        </p:nvSpPr>
        <p:spPr/>
        <p:txBody>
          <a:bodyPr/>
          <a:lstStyle/>
          <a:p>
            <a:pPr>
              <a:defRPr/>
            </a:pPr>
            <a:fld id="{8A8F555D-E4C9-4C8D-BCCA-9D98ED35DB4C}" type="datetimeFigureOut">
              <a:rPr lang="en-GB" smtClean="0"/>
              <a:pPr>
                <a:defRPr/>
              </a:pPr>
              <a:t>16/09/2024</a:t>
            </a:fld>
            <a:endParaRPr lang="en-GB"/>
          </a:p>
        </p:txBody>
      </p:sp>
      <p:sp>
        <p:nvSpPr>
          <p:cNvPr id="8" name="Footer Placeholder 7">
            <a:extLst>
              <a:ext uri="{FF2B5EF4-FFF2-40B4-BE49-F238E27FC236}">
                <a16:creationId xmlns:a16="http://schemas.microsoft.com/office/drawing/2014/main" id="{5C31A16B-5BFF-2F6B-B3AC-334A5A7CCCC2}"/>
              </a:ext>
            </a:extLst>
          </p:cNvPr>
          <p:cNvSpPr>
            <a:spLocks noGrp="1"/>
          </p:cNvSpPr>
          <p:nvPr>
            <p:ph type="ftr" sz="quarter" idx="11"/>
          </p:nvPr>
        </p:nvSpPr>
        <p:spPr/>
        <p:txBody>
          <a:bodyPr/>
          <a:lstStyle/>
          <a:p>
            <a:pPr>
              <a:defRPr/>
            </a:pPr>
            <a:endParaRPr lang="en-GB"/>
          </a:p>
        </p:txBody>
      </p:sp>
      <p:sp>
        <p:nvSpPr>
          <p:cNvPr id="9" name="Slide Number Placeholder 8">
            <a:extLst>
              <a:ext uri="{FF2B5EF4-FFF2-40B4-BE49-F238E27FC236}">
                <a16:creationId xmlns:a16="http://schemas.microsoft.com/office/drawing/2014/main" id="{54C5642A-6703-57B5-1B19-88E3ECE65494}"/>
              </a:ext>
            </a:extLst>
          </p:cNvPr>
          <p:cNvSpPr>
            <a:spLocks noGrp="1"/>
          </p:cNvSpPr>
          <p:nvPr>
            <p:ph type="sldNum" sz="quarter" idx="12"/>
          </p:nvPr>
        </p:nvSpPr>
        <p:spPr/>
        <p:txBody>
          <a:bodyPr/>
          <a:lstStyle/>
          <a:p>
            <a:pPr>
              <a:defRPr/>
            </a:pPr>
            <a:fld id="{05CCD47C-5336-45E4-8B89-0B0D8D7DE9AA}" type="slidenum">
              <a:rPr lang="en-GB" smtClean="0"/>
              <a:pPr>
                <a:defRPr/>
              </a:pPr>
              <a:t>‹#›</a:t>
            </a:fld>
            <a:endParaRPr lang="en-GB"/>
          </a:p>
        </p:txBody>
      </p:sp>
    </p:spTree>
    <p:extLst>
      <p:ext uri="{BB962C8B-B14F-4D97-AF65-F5344CB8AC3E}">
        <p14:creationId xmlns:p14="http://schemas.microsoft.com/office/powerpoint/2010/main" val="10307911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A8D2C-D8B5-2FDA-7C7B-61DC339E67F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893A48C-CBA6-8333-AC96-368E34486854}"/>
              </a:ext>
            </a:extLst>
          </p:cNvPr>
          <p:cNvSpPr>
            <a:spLocks noGrp="1"/>
          </p:cNvSpPr>
          <p:nvPr>
            <p:ph type="dt" sz="half" idx="10"/>
          </p:nvPr>
        </p:nvSpPr>
        <p:spPr/>
        <p:txBody>
          <a:bodyPr/>
          <a:lstStyle/>
          <a:p>
            <a:pPr>
              <a:defRPr/>
            </a:pPr>
            <a:fld id="{8A8F555D-E4C9-4C8D-BCCA-9D98ED35DB4C}" type="datetimeFigureOut">
              <a:rPr lang="en-GB" smtClean="0"/>
              <a:pPr>
                <a:defRPr/>
              </a:pPr>
              <a:t>16/09/2024</a:t>
            </a:fld>
            <a:endParaRPr lang="en-GB"/>
          </a:p>
        </p:txBody>
      </p:sp>
      <p:sp>
        <p:nvSpPr>
          <p:cNvPr id="4" name="Footer Placeholder 3">
            <a:extLst>
              <a:ext uri="{FF2B5EF4-FFF2-40B4-BE49-F238E27FC236}">
                <a16:creationId xmlns:a16="http://schemas.microsoft.com/office/drawing/2014/main" id="{2FFA6BA5-9FE8-ED64-3C0D-FF4A8F98DB24}"/>
              </a:ext>
            </a:extLst>
          </p:cNvPr>
          <p:cNvSpPr>
            <a:spLocks noGrp="1"/>
          </p:cNvSpPr>
          <p:nvPr>
            <p:ph type="ftr" sz="quarter" idx="11"/>
          </p:nvPr>
        </p:nvSpPr>
        <p:spPr/>
        <p:txBody>
          <a:bodyPr/>
          <a:lstStyle/>
          <a:p>
            <a:pPr>
              <a:defRPr/>
            </a:pPr>
            <a:endParaRPr lang="en-GB"/>
          </a:p>
        </p:txBody>
      </p:sp>
      <p:sp>
        <p:nvSpPr>
          <p:cNvPr id="5" name="Slide Number Placeholder 4">
            <a:extLst>
              <a:ext uri="{FF2B5EF4-FFF2-40B4-BE49-F238E27FC236}">
                <a16:creationId xmlns:a16="http://schemas.microsoft.com/office/drawing/2014/main" id="{5C790F28-2228-4E3A-7361-B65994DEF940}"/>
              </a:ext>
            </a:extLst>
          </p:cNvPr>
          <p:cNvSpPr>
            <a:spLocks noGrp="1"/>
          </p:cNvSpPr>
          <p:nvPr>
            <p:ph type="sldNum" sz="quarter" idx="12"/>
          </p:nvPr>
        </p:nvSpPr>
        <p:spPr/>
        <p:txBody>
          <a:bodyPr/>
          <a:lstStyle/>
          <a:p>
            <a:pPr>
              <a:defRPr/>
            </a:pPr>
            <a:fld id="{05CCD47C-5336-45E4-8B89-0B0D8D7DE9AA}" type="slidenum">
              <a:rPr lang="en-GB" smtClean="0"/>
              <a:pPr>
                <a:defRPr/>
              </a:pPr>
              <a:t>‹#›</a:t>
            </a:fld>
            <a:endParaRPr lang="en-GB"/>
          </a:p>
        </p:txBody>
      </p:sp>
    </p:spTree>
    <p:extLst>
      <p:ext uri="{BB962C8B-B14F-4D97-AF65-F5344CB8AC3E}">
        <p14:creationId xmlns:p14="http://schemas.microsoft.com/office/powerpoint/2010/main" val="22892532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68128D-27E7-B70D-7380-9476C453970F}"/>
              </a:ext>
            </a:extLst>
          </p:cNvPr>
          <p:cNvSpPr>
            <a:spLocks noGrp="1"/>
          </p:cNvSpPr>
          <p:nvPr>
            <p:ph type="dt" sz="half" idx="10"/>
          </p:nvPr>
        </p:nvSpPr>
        <p:spPr/>
        <p:txBody>
          <a:bodyPr/>
          <a:lstStyle/>
          <a:p>
            <a:pPr>
              <a:defRPr/>
            </a:pPr>
            <a:fld id="{8A8F555D-E4C9-4C8D-BCCA-9D98ED35DB4C}" type="datetimeFigureOut">
              <a:rPr lang="en-GB" smtClean="0"/>
              <a:pPr>
                <a:defRPr/>
              </a:pPr>
              <a:t>16/09/2024</a:t>
            </a:fld>
            <a:endParaRPr lang="en-GB"/>
          </a:p>
        </p:txBody>
      </p:sp>
      <p:sp>
        <p:nvSpPr>
          <p:cNvPr id="3" name="Footer Placeholder 2">
            <a:extLst>
              <a:ext uri="{FF2B5EF4-FFF2-40B4-BE49-F238E27FC236}">
                <a16:creationId xmlns:a16="http://schemas.microsoft.com/office/drawing/2014/main" id="{257828BD-FAF6-32E5-D2C5-79C34A64F3AD}"/>
              </a:ext>
            </a:extLst>
          </p:cNvPr>
          <p:cNvSpPr>
            <a:spLocks noGrp="1"/>
          </p:cNvSpPr>
          <p:nvPr>
            <p:ph type="ftr" sz="quarter" idx="11"/>
          </p:nvPr>
        </p:nvSpPr>
        <p:spPr/>
        <p:txBody>
          <a:bodyPr/>
          <a:lstStyle/>
          <a:p>
            <a:pPr>
              <a:defRPr/>
            </a:pPr>
            <a:endParaRPr lang="en-GB"/>
          </a:p>
        </p:txBody>
      </p:sp>
      <p:sp>
        <p:nvSpPr>
          <p:cNvPr id="4" name="Slide Number Placeholder 3">
            <a:extLst>
              <a:ext uri="{FF2B5EF4-FFF2-40B4-BE49-F238E27FC236}">
                <a16:creationId xmlns:a16="http://schemas.microsoft.com/office/drawing/2014/main" id="{0933F25D-AE18-107D-F352-CA859CE83068}"/>
              </a:ext>
            </a:extLst>
          </p:cNvPr>
          <p:cNvSpPr>
            <a:spLocks noGrp="1"/>
          </p:cNvSpPr>
          <p:nvPr>
            <p:ph type="sldNum" sz="quarter" idx="12"/>
          </p:nvPr>
        </p:nvSpPr>
        <p:spPr/>
        <p:txBody>
          <a:bodyPr/>
          <a:lstStyle/>
          <a:p>
            <a:pPr>
              <a:defRPr/>
            </a:pPr>
            <a:fld id="{05CCD47C-5336-45E4-8B89-0B0D8D7DE9AA}" type="slidenum">
              <a:rPr lang="en-GB" smtClean="0"/>
              <a:pPr>
                <a:defRPr/>
              </a:pPr>
              <a:t>‹#›</a:t>
            </a:fld>
            <a:endParaRPr lang="en-GB"/>
          </a:p>
        </p:txBody>
      </p:sp>
    </p:spTree>
    <p:extLst>
      <p:ext uri="{BB962C8B-B14F-4D97-AF65-F5344CB8AC3E}">
        <p14:creationId xmlns:p14="http://schemas.microsoft.com/office/powerpoint/2010/main" val="37742027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176B9-1722-5ED9-1562-5FC6508DC9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A2C574C-3511-7EF6-CA97-A4FDC66C67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93B78DE-C261-5182-9813-0C9C3E3EA2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B69181-4F02-4783-D548-29856BAC6F6E}"/>
              </a:ext>
            </a:extLst>
          </p:cNvPr>
          <p:cNvSpPr>
            <a:spLocks noGrp="1"/>
          </p:cNvSpPr>
          <p:nvPr>
            <p:ph type="dt" sz="half" idx="10"/>
          </p:nvPr>
        </p:nvSpPr>
        <p:spPr/>
        <p:txBody>
          <a:bodyPr/>
          <a:lstStyle/>
          <a:p>
            <a:pPr>
              <a:defRPr/>
            </a:pPr>
            <a:fld id="{8A8F555D-E4C9-4C8D-BCCA-9D98ED35DB4C}" type="datetimeFigureOut">
              <a:rPr lang="en-GB" smtClean="0"/>
              <a:pPr>
                <a:defRPr/>
              </a:pPr>
              <a:t>16/09/2024</a:t>
            </a:fld>
            <a:endParaRPr lang="en-GB"/>
          </a:p>
        </p:txBody>
      </p:sp>
      <p:sp>
        <p:nvSpPr>
          <p:cNvPr id="6" name="Footer Placeholder 5">
            <a:extLst>
              <a:ext uri="{FF2B5EF4-FFF2-40B4-BE49-F238E27FC236}">
                <a16:creationId xmlns:a16="http://schemas.microsoft.com/office/drawing/2014/main" id="{FE1994B4-1DC0-476B-DA1C-180A4F504C72}"/>
              </a:ext>
            </a:extLst>
          </p:cNvPr>
          <p:cNvSpPr>
            <a:spLocks noGrp="1"/>
          </p:cNvSpPr>
          <p:nvPr>
            <p:ph type="ftr" sz="quarter" idx="11"/>
          </p:nvPr>
        </p:nvSpPr>
        <p:spPr/>
        <p:txBody>
          <a:bodyPr/>
          <a:lstStyle/>
          <a:p>
            <a:pPr>
              <a:defRPr/>
            </a:pPr>
            <a:endParaRPr lang="en-GB"/>
          </a:p>
        </p:txBody>
      </p:sp>
      <p:sp>
        <p:nvSpPr>
          <p:cNvPr id="7" name="Slide Number Placeholder 6">
            <a:extLst>
              <a:ext uri="{FF2B5EF4-FFF2-40B4-BE49-F238E27FC236}">
                <a16:creationId xmlns:a16="http://schemas.microsoft.com/office/drawing/2014/main" id="{B26CC0D5-D2DD-C162-7897-B189462CA583}"/>
              </a:ext>
            </a:extLst>
          </p:cNvPr>
          <p:cNvSpPr>
            <a:spLocks noGrp="1"/>
          </p:cNvSpPr>
          <p:nvPr>
            <p:ph type="sldNum" sz="quarter" idx="12"/>
          </p:nvPr>
        </p:nvSpPr>
        <p:spPr/>
        <p:txBody>
          <a:bodyPr/>
          <a:lstStyle/>
          <a:p>
            <a:pPr>
              <a:defRPr/>
            </a:pPr>
            <a:fld id="{05CCD47C-5336-45E4-8B89-0B0D8D7DE9AA}" type="slidenum">
              <a:rPr lang="en-GB" smtClean="0"/>
              <a:pPr>
                <a:defRPr/>
              </a:pPr>
              <a:t>‹#›</a:t>
            </a:fld>
            <a:endParaRPr lang="en-GB"/>
          </a:p>
        </p:txBody>
      </p:sp>
    </p:spTree>
    <p:extLst>
      <p:ext uri="{BB962C8B-B14F-4D97-AF65-F5344CB8AC3E}">
        <p14:creationId xmlns:p14="http://schemas.microsoft.com/office/powerpoint/2010/main" val="16140627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B1966-C726-C3CF-161A-531DE2E4BA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AD83EBE-CA5D-2405-355A-D36B582750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FC4C3BC-4ABF-5362-496E-26E56F8BC8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97FA55-05C6-81A2-4B0F-99F8FC5AB11F}"/>
              </a:ext>
            </a:extLst>
          </p:cNvPr>
          <p:cNvSpPr>
            <a:spLocks noGrp="1"/>
          </p:cNvSpPr>
          <p:nvPr>
            <p:ph type="dt" sz="half" idx="10"/>
          </p:nvPr>
        </p:nvSpPr>
        <p:spPr/>
        <p:txBody>
          <a:bodyPr/>
          <a:lstStyle/>
          <a:p>
            <a:pPr>
              <a:defRPr/>
            </a:pPr>
            <a:fld id="{8A8F555D-E4C9-4C8D-BCCA-9D98ED35DB4C}" type="datetimeFigureOut">
              <a:rPr lang="en-GB" smtClean="0"/>
              <a:pPr>
                <a:defRPr/>
              </a:pPr>
              <a:t>16/09/2024</a:t>
            </a:fld>
            <a:endParaRPr lang="en-GB"/>
          </a:p>
        </p:txBody>
      </p:sp>
      <p:sp>
        <p:nvSpPr>
          <p:cNvPr id="6" name="Footer Placeholder 5">
            <a:extLst>
              <a:ext uri="{FF2B5EF4-FFF2-40B4-BE49-F238E27FC236}">
                <a16:creationId xmlns:a16="http://schemas.microsoft.com/office/drawing/2014/main" id="{E3E8BDF6-65DB-3CE0-4EB5-ACBA08F26DC6}"/>
              </a:ext>
            </a:extLst>
          </p:cNvPr>
          <p:cNvSpPr>
            <a:spLocks noGrp="1"/>
          </p:cNvSpPr>
          <p:nvPr>
            <p:ph type="ftr" sz="quarter" idx="11"/>
          </p:nvPr>
        </p:nvSpPr>
        <p:spPr/>
        <p:txBody>
          <a:bodyPr/>
          <a:lstStyle/>
          <a:p>
            <a:pPr>
              <a:defRPr/>
            </a:pPr>
            <a:endParaRPr lang="en-GB"/>
          </a:p>
        </p:txBody>
      </p:sp>
      <p:sp>
        <p:nvSpPr>
          <p:cNvPr id="7" name="Slide Number Placeholder 6">
            <a:extLst>
              <a:ext uri="{FF2B5EF4-FFF2-40B4-BE49-F238E27FC236}">
                <a16:creationId xmlns:a16="http://schemas.microsoft.com/office/drawing/2014/main" id="{80292684-31E2-F815-6639-1CA31A13C381}"/>
              </a:ext>
            </a:extLst>
          </p:cNvPr>
          <p:cNvSpPr>
            <a:spLocks noGrp="1"/>
          </p:cNvSpPr>
          <p:nvPr>
            <p:ph type="sldNum" sz="quarter" idx="12"/>
          </p:nvPr>
        </p:nvSpPr>
        <p:spPr/>
        <p:txBody>
          <a:bodyPr/>
          <a:lstStyle/>
          <a:p>
            <a:pPr>
              <a:defRPr/>
            </a:pPr>
            <a:fld id="{05CCD47C-5336-45E4-8B89-0B0D8D7DE9AA}" type="slidenum">
              <a:rPr lang="en-GB" smtClean="0"/>
              <a:pPr>
                <a:defRPr/>
              </a:pPr>
              <a:t>‹#›</a:t>
            </a:fld>
            <a:endParaRPr lang="en-GB"/>
          </a:p>
        </p:txBody>
      </p:sp>
    </p:spTree>
    <p:extLst>
      <p:ext uri="{BB962C8B-B14F-4D97-AF65-F5344CB8AC3E}">
        <p14:creationId xmlns:p14="http://schemas.microsoft.com/office/powerpoint/2010/main" val="40797090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C7C65-10D7-5861-9960-19CB1A95613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6F9DE3C-788E-8076-12BF-1D196AE200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D8D7C4-0053-FDF0-A00F-89DA40C5219F}"/>
              </a:ext>
            </a:extLst>
          </p:cNvPr>
          <p:cNvSpPr>
            <a:spLocks noGrp="1"/>
          </p:cNvSpPr>
          <p:nvPr>
            <p:ph type="dt" sz="half" idx="10"/>
          </p:nvPr>
        </p:nvSpPr>
        <p:spPr/>
        <p:txBody>
          <a:bodyPr/>
          <a:lstStyle/>
          <a:p>
            <a:pPr>
              <a:defRPr/>
            </a:pPr>
            <a:fld id="{8A8F555D-E4C9-4C8D-BCCA-9D98ED35DB4C}" type="datetimeFigureOut">
              <a:rPr lang="en-GB" smtClean="0"/>
              <a:pPr>
                <a:defRPr/>
              </a:pPr>
              <a:t>16/09/2024</a:t>
            </a:fld>
            <a:endParaRPr lang="en-GB"/>
          </a:p>
        </p:txBody>
      </p:sp>
      <p:sp>
        <p:nvSpPr>
          <p:cNvPr id="5" name="Footer Placeholder 4">
            <a:extLst>
              <a:ext uri="{FF2B5EF4-FFF2-40B4-BE49-F238E27FC236}">
                <a16:creationId xmlns:a16="http://schemas.microsoft.com/office/drawing/2014/main" id="{DCD40540-301C-087F-F0DE-033850238ACF}"/>
              </a:ext>
            </a:extLst>
          </p:cNvPr>
          <p:cNvSpPr>
            <a:spLocks noGrp="1"/>
          </p:cNvSpPr>
          <p:nvPr>
            <p:ph type="ftr" sz="quarter" idx="11"/>
          </p:nvPr>
        </p:nvSpPr>
        <p:spPr/>
        <p:txBody>
          <a:bodyPr/>
          <a:lstStyle/>
          <a:p>
            <a:pPr>
              <a:defRPr/>
            </a:pPr>
            <a:endParaRPr lang="en-GB"/>
          </a:p>
        </p:txBody>
      </p:sp>
      <p:sp>
        <p:nvSpPr>
          <p:cNvPr id="6" name="Slide Number Placeholder 5">
            <a:extLst>
              <a:ext uri="{FF2B5EF4-FFF2-40B4-BE49-F238E27FC236}">
                <a16:creationId xmlns:a16="http://schemas.microsoft.com/office/drawing/2014/main" id="{7189E23B-1605-5F9F-6EF1-CDCE375B2C71}"/>
              </a:ext>
            </a:extLst>
          </p:cNvPr>
          <p:cNvSpPr>
            <a:spLocks noGrp="1"/>
          </p:cNvSpPr>
          <p:nvPr>
            <p:ph type="sldNum" sz="quarter" idx="12"/>
          </p:nvPr>
        </p:nvSpPr>
        <p:spPr/>
        <p:txBody>
          <a:bodyPr/>
          <a:lstStyle/>
          <a:p>
            <a:pPr>
              <a:defRPr/>
            </a:pPr>
            <a:fld id="{05CCD47C-5336-45E4-8B89-0B0D8D7DE9AA}" type="slidenum">
              <a:rPr lang="en-GB" smtClean="0"/>
              <a:pPr>
                <a:defRPr/>
              </a:pPr>
              <a:t>‹#›</a:t>
            </a:fld>
            <a:endParaRPr lang="en-GB"/>
          </a:p>
        </p:txBody>
      </p:sp>
    </p:spTree>
    <p:extLst>
      <p:ext uri="{BB962C8B-B14F-4D97-AF65-F5344CB8AC3E}">
        <p14:creationId xmlns:p14="http://schemas.microsoft.com/office/powerpoint/2010/main" val="10639379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EF6895-B6DE-3131-D8C0-7CE8473A454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5ED88E-7EDC-C2D0-0CCF-EC30164E7E0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CE86920-07E1-4931-4292-1DBD03F7FB58}"/>
              </a:ext>
            </a:extLst>
          </p:cNvPr>
          <p:cNvSpPr>
            <a:spLocks noGrp="1"/>
          </p:cNvSpPr>
          <p:nvPr>
            <p:ph type="dt" sz="half" idx="10"/>
          </p:nvPr>
        </p:nvSpPr>
        <p:spPr/>
        <p:txBody>
          <a:bodyPr/>
          <a:lstStyle/>
          <a:p>
            <a:pPr>
              <a:defRPr/>
            </a:pPr>
            <a:fld id="{8A8F555D-E4C9-4C8D-BCCA-9D98ED35DB4C}" type="datetimeFigureOut">
              <a:rPr lang="en-GB" smtClean="0"/>
              <a:pPr>
                <a:defRPr/>
              </a:pPr>
              <a:t>16/09/2024</a:t>
            </a:fld>
            <a:endParaRPr lang="en-GB"/>
          </a:p>
        </p:txBody>
      </p:sp>
      <p:sp>
        <p:nvSpPr>
          <p:cNvPr id="5" name="Footer Placeholder 4">
            <a:extLst>
              <a:ext uri="{FF2B5EF4-FFF2-40B4-BE49-F238E27FC236}">
                <a16:creationId xmlns:a16="http://schemas.microsoft.com/office/drawing/2014/main" id="{B4118A5F-5E4A-1CB6-7F22-71D10CCFC412}"/>
              </a:ext>
            </a:extLst>
          </p:cNvPr>
          <p:cNvSpPr>
            <a:spLocks noGrp="1"/>
          </p:cNvSpPr>
          <p:nvPr>
            <p:ph type="ftr" sz="quarter" idx="11"/>
          </p:nvPr>
        </p:nvSpPr>
        <p:spPr/>
        <p:txBody>
          <a:bodyPr/>
          <a:lstStyle/>
          <a:p>
            <a:pPr>
              <a:defRPr/>
            </a:pPr>
            <a:endParaRPr lang="en-GB"/>
          </a:p>
        </p:txBody>
      </p:sp>
      <p:sp>
        <p:nvSpPr>
          <p:cNvPr id="6" name="Slide Number Placeholder 5">
            <a:extLst>
              <a:ext uri="{FF2B5EF4-FFF2-40B4-BE49-F238E27FC236}">
                <a16:creationId xmlns:a16="http://schemas.microsoft.com/office/drawing/2014/main" id="{E681705B-229A-5D88-870B-ECB52459A6DE}"/>
              </a:ext>
            </a:extLst>
          </p:cNvPr>
          <p:cNvSpPr>
            <a:spLocks noGrp="1"/>
          </p:cNvSpPr>
          <p:nvPr>
            <p:ph type="sldNum" sz="quarter" idx="12"/>
          </p:nvPr>
        </p:nvSpPr>
        <p:spPr/>
        <p:txBody>
          <a:bodyPr/>
          <a:lstStyle/>
          <a:p>
            <a:pPr>
              <a:defRPr/>
            </a:pPr>
            <a:fld id="{05CCD47C-5336-45E4-8B89-0B0D8D7DE9AA}" type="slidenum">
              <a:rPr lang="en-GB" smtClean="0"/>
              <a:pPr>
                <a:defRPr/>
              </a:pPr>
              <a:t>‹#›</a:t>
            </a:fld>
            <a:endParaRPr lang="en-GB"/>
          </a:p>
        </p:txBody>
      </p:sp>
    </p:spTree>
    <p:extLst>
      <p:ext uri="{BB962C8B-B14F-4D97-AF65-F5344CB8AC3E}">
        <p14:creationId xmlns:p14="http://schemas.microsoft.com/office/powerpoint/2010/main" val="2243937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9/16/2024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2" name="Group 6">
            <a:extLst>
              <a:ext uri="{FF2B5EF4-FFF2-40B4-BE49-F238E27FC236}">
                <a16:creationId xmlns:a16="http://schemas.microsoft.com/office/drawing/2014/main" id="{B1FA4F5F-49F0-47C1-8346-5B65CB790996}"/>
              </a:ext>
            </a:extLst>
          </p:cNvPr>
          <p:cNvGrpSpPr>
            <a:grpSpLocks/>
          </p:cNvGrpSpPr>
          <p:nvPr userDrawn="1"/>
        </p:nvGrpSpPr>
        <p:grpSpPr bwMode="auto">
          <a:xfrm>
            <a:off x="-103188" y="-115888"/>
            <a:ext cx="12414251" cy="7099301"/>
            <a:chOff x="-77274" y="-115911"/>
            <a:chExt cx="12415235" cy="7099479"/>
          </a:xfrm>
        </p:grpSpPr>
        <p:pic>
          <p:nvPicPr>
            <p:cNvPr id="3" name="Picture 5" descr="NCC Slide template 1.pdf">
              <a:extLst>
                <a:ext uri="{FF2B5EF4-FFF2-40B4-BE49-F238E27FC236}">
                  <a16:creationId xmlns:a16="http://schemas.microsoft.com/office/drawing/2014/main" id="{89230672-E935-4C13-BAC7-1C0F02D39287}"/>
                </a:ext>
              </a:extLst>
            </p:cNvPr>
            <p:cNvPicPr>
              <a:picLocks noChangeAspect="1"/>
            </p:cNvPicPr>
            <p:nvPr/>
          </p:nvPicPr>
          <p:blipFill>
            <a:blip r:embed="rId2">
              <a:extLst>
                <a:ext uri="{28A0092B-C50C-407E-A947-70E740481C1C}">
                  <a14:useLocalDpi xmlns:a14="http://schemas.microsoft.com/office/drawing/2010/main" val="0"/>
                </a:ext>
              </a:extLst>
            </a:blip>
            <a:srcRect l="6563"/>
            <a:stretch>
              <a:fillRect/>
            </a:stretch>
          </p:blipFill>
          <p:spPr bwMode="auto">
            <a:xfrm>
              <a:off x="3493213" y="-115911"/>
              <a:ext cx="8844748" cy="7099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NCC Slide template 1.pdf">
              <a:extLst>
                <a:ext uri="{FF2B5EF4-FFF2-40B4-BE49-F238E27FC236}">
                  <a16:creationId xmlns:a16="http://schemas.microsoft.com/office/drawing/2014/main" id="{10EFC434-DD6A-45B3-B490-999A07BFB67D}"/>
                </a:ext>
              </a:extLst>
            </p:cNvPr>
            <p:cNvPicPr>
              <a:picLocks noChangeAspect="1"/>
            </p:cNvPicPr>
            <p:nvPr userDrawn="1"/>
          </p:nvPicPr>
          <p:blipFill>
            <a:blip r:embed="rId3">
              <a:extLst>
                <a:ext uri="{28A0092B-C50C-407E-A947-70E740481C1C}">
                  <a14:useLocalDpi xmlns:a14="http://schemas.microsoft.com/office/drawing/2010/main" val="0"/>
                </a:ext>
              </a:extLst>
            </a:blip>
            <a:srcRect r="41473"/>
            <a:stretch>
              <a:fillRect/>
            </a:stretch>
          </p:blipFill>
          <p:spPr bwMode="auto">
            <a:xfrm>
              <a:off x="-77274" y="-115911"/>
              <a:ext cx="5280338" cy="7099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9DB1C193-294D-4282-98D9-803A3CED4CF3}"/>
                </a:ext>
              </a:extLst>
            </p:cNvPr>
            <p:cNvCxnSpPr/>
            <p:nvPr userDrawn="1"/>
          </p:nvCxnSpPr>
          <p:spPr>
            <a:xfrm>
              <a:off x="51324" y="6269175"/>
              <a:ext cx="12167564" cy="0"/>
            </a:xfrm>
            <a:prstGeom prst="line">
              <a:avLst/>
            </a:prstGeom>
            <a:ln w="19050">
              <a:solidFill>
                <a:srgbClr val="EC9EA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498695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9/16/2024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9/16/2024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9/16/2024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4374C1B4-90B1-4F91-B89B-5F773DA238C3}" type="datetimeFigureOut">
              <a:rPr lang="en-GB" smtClean="0"/>
              <a:t>16/09/2024</a:t>
            </a:fld>
            <a:endParaRPr lang="en-GB"/>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GB"/>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7408E29A-B6E0-4876-B4CD-532D35B784DA}" type="slidenum">
              <a:rPr lang="en-GB" smtClean="0"/>
              <a:t>‹#›</a:t>
            </a:fld>
            <a:endParaRPr lang="en-GB"/>
          </a:p>
        </p:txBody>
      </p:sp>
    </p:spTree>
    <p:extLst>
      <p:ext uri="{BB962C8B-B14F-4D97-AF65-F5344CB8AC3E}">
        <p14:creationId xmlns:p14="http://schemas.microsoft.com/office/powerpoint/2010/main" val="26851832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702"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60D2FD-C792-9BF0-A2A5-F2D6B703B8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BEB1050-8E4E-2113-6BEA-5DAA67A77C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74D43B-D00B-D206-51B0-FC3ED52AFA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A8F555D-E4C9-4C8D-BCCA-9D98ED35DB4C}" type="datetimeFigureOut">
              <a:rPr lang="en-GB" smtClean="0"/>
              <a:pPr>
                <a:defRPr/>
              </a:pPr>
              <a:t>16/09/2024</a:t>
            </a:fld>
            <a:endParaRPr lang="en-GB"/>
          </a:p>
        </p:txBody>
      </p:sp>
      <p:sp>
        <p:nvSpPr>
          <p:cNvPr id="5" name="Footer Placeholder 4">
            <a:extLst>
              <a:ext uri="{FF2B5EF4-FFF2-40B4-BE49-F238E27FC236}">
                <a16:creationId xmlns:a16="http://schemas.microsoft.com/office/drawing/2014/main" id="{D5401E03-C081-4443-076B-4725D1ED4F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sp>
        <p:nvSpPr>
          <p:cNvPr id="6" name="Slide Number Placeholder 5">
            <a:extLst>
              <a:ext uri="{FF2B5EF4-FFF2-40B4-BE49-F238E27FC236}">
                <a16:creationId xmlns:a16="http://schemas.microsoft.com/office/drawing/2014/main" id="{022E461B-739C-7766-4359-5405123C89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5CCD47C-5336-45E4-8B89-0B0D8D7DE9AA}" type="slidenum">
              <a:rPr lang="en-GB" smtClean="0"/>
              <a:pPr>
                <a:defRPr/>
              </a:pPr>
              <a:t>‹#›</a:t>
            </a:fld>
            <a:endParaRPr lang="en-GB"/>
          </a:p>
        </p:txBody>
      </p:sp>
    </p:spTree>
    <p:extLst>
      <p:ext uri="{BB962C8B-B14F-4D97-AF65-F5344CB8AC3E}">
        <p14:creationId xmlns:p14="http://schemas.microsoft.com/office/powerpoint/2010/main" val="14147015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6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9/16/2024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6.png"/><Relationship Id="rId7" Type="http://schemas.openxmlformats.org/officeDocument/2006/relationships/diagramColors" Target="../diagrams/colors5.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20.svg"/><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mailto:monique.lhussier@northumbria.ac.uk" TargetMode="External"/><Relationship Id="rId2" Type="http://schemas.openxmlformats.org/officeDocument/2006/relationships/hyperlink" Target="mailto:Kerry.cooke@newcastle.gov.uk" TargetMode="External"/><Relationship Id="rId1" Type="http://schemas.openxmlformats.org/officeDocument/2006/relationships/slideLayout" Target="../slideLayouts/slideLayout13.xml"/><Relationship Id="rId6" Type="http://schemas.openxmlformats.org/officeDocument/2006/relationships/hyperlink" Target="https://www.newcastlesafeguarding.org.uk/external-resources/#jigsaw" TargetMode="External"/><Relationship Id="rId5" Type="http://schemas.openxmlformats.org/officeDocument/2006/relationships/hyperlink" Target="https://www.newcastlesafeguarding.org.uk/safeguarding-adults/resources-for-practice/" TargetMode="External"/><Relationship Id="rId4" Type="http://schemas.openxmlformats.org/officeDocument/2006/relationships/hyperlink" Target="https://www.newcastlesafeguarding.org.uk/" TargetMode="Externa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3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4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3" Type="http://schemas.openxmlformats.org/officeDocument/2006/relationships/hyperlink" Target="https://www.local.gov.uk/making-decisions-duty-carry-out-safeguarding-adults-enquiries"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4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61C22-8CFA-2C38-D2B4-85B9DF2F8860}"/>
              </a:ext>
            </a:extLst>
          </p:cNvPr>
          <p:cNvSpPr>
            <a:spLocks noGrp="1"/>
          </p:cNvSpPr>
          <p:nvPr>
            <p:ph type="ctrTitle"/>
          </p:nvPr>
        </p:nvSpPr>
        <p:spPr>
          <a:xfrm>
            <a:off x="457200" y="985682"/>
            <a:ext cx="11088988" cy="3780031"/>
          </a:xfrm>
        </p:spPr>
        <p:txBody>
          <a:bodyPr vert="horz" lIns="91440" tIns="45720" rIns="91440" bIns="45720" rtlCol="0" anchor="t">
            <a:normAutofit/>
          </a:bodyPr>
          <a:lstStyle/>
          <a:p>
            <a:pPr algn="ctr"/>
            <a:r>
              <a:rPr lang="en-US" sz="4000" b="1">
                <a:solidFill>
                  <a:srgbClr val="FFFFFF"/>
                </a:solidFill>
              </a:rPr>
              <a:t>Adults at risk of exploitation: </a:t>
            </a:r>
            <a:br>
              <a:rPr lang="en-US" sz="4000" b="1">
                <a:solidFill>
                  <a:srgbClr val="FFFFFF"/>
                </a:solidFill>
              </a:rPr>
            </a:br>
            <a:r>
              <a:rPr lang="en-US" sz="4000" b="1">
                <a:solidFill>
                  <a:srgbClr val="FFFFFF"/>
                </a:solidFill>
              </a:rPr>
              <a:t>Putting the pieces of the jigsaw together</a:t>
            </a:r>
            <a:endParaRPr lang="en-US"/>
          </a:p>
        </p:txBody>
      </p:sp>
      <p:sp>
        <p:nvSpPr>
          <p:cNvPr id="3" name="Subtitle 2">
            <a:extLst>
              <a:ext uri="{FF2B5EF4-FFF2-40B4-BE49-F238E27FC236}">
                <a16:creationId xmlns:a16="http://schemas.microsoft.com/office/drawing/2014/main" id="{FD0BB125-B587-1262-767D-7E4D0DA89E4B}"/>
              </a:ext>
            </a:extLst>
          </p:cNvPr>
          <p:cNvSpPr>
            <a:spLocks noGrp="1"/>
          </p:cNvSpPr>
          <p:nvPr>
            <p:ph type="subTitle" idx="1"/>
          </p:nvPr>
        </p:nvSpPr>
        <p:spPr>
          <a:xfrm>
            <a:off x="547437" y="3096573"/>
            <a:ext cx="6152061" cy="3112820"/>
          </a:xfrm>
        </p:spPr>
        <p:txBody>
          <a:bodyPr vert="horz" lIns="91440" tIns="45720" rIns="91440" bIns="45720" rtlCol="0" anchor="t">
            <a:noAutofit/>
          </a:bodyPr>
          <a:lstStyle/>
          <a:p>
            <a:r>
              <a:rPr lang="en-US" sz="1600" b="1" cap="none">
                <a:solidFill>
                  <a:srgbClr val="FFFFFF"/>
                </a:solidFill>
              </a:rPr>
              <a:t>Monique </a:t>
            </a:r>
            <a:r>
              <a:rPr lang="en-US" sz="1600" b="1" cap="none" err="1">
                <a:solidFill>
                  <a:srgbClr val="FFFFFF"/>
                </a:solidFill>
              </a:rPr>
              <a:t>Lhussier</a:t>
            </a:r>
            <a:r>
              <a:rPr lang="en-US" sz="1600" b="1" cap="none">
                <a:solidFill>
                  <a:srgbClr val="FFFFFF"/>
                </a:solidFill>
              </a:rPr>
              <a:t>:</a:t>
            </a:r>
            <a:r>
              <a:rPr lang="en-US" sz="1600" cap="none">
                <a:solidFill>
                  <a:srgbClr val="FFFFFF"/>
                </a:solidFill>
              </a:rPr>
              <a:t> Professor in Public Health and Wellbeing, Northumbria University</a:t>
            </a:r>
            <a:endParaRPr lang="en-US" sz="1600" cap="all">
              <a:solidFill>
                <a:srgbClr val="898989"/>
              </a:solidFill>
            </a:endParaRPr>
          </a:p>
          <a:p>
            <a:endParaRPr lang="en-US" sz="1600" cap="none">
              <a:solidFill>
                <a:srgbClr val="FFFFFF"/>
              </a:solidFill>
            </a:endParaRPr>
          </a:p>
          <a:p>
            <a:r>
              <a:rPr lang="en-US" sz="1600" b="1" cap="none">
                <a:solidFill>
                  <a:srgbClr val="FFFFFF"/>
                </a:solidFill>
              </a:rPr>
              <a:t>Kerry Cooke:</a:t>
            </a:r>
            <a:r>
              <a:rPr lang="en-US" sz="1600" cap="none">
                <a:solidFill>
                  <a:srgbClr val="FFFFFF"/>
                </a:solidFill>
              </a:rPr>
              <a:t> Safeguarding Adults Manager, Newcastle City Council</a:t>
            </a:r>
          </a:p>
          <a:p>
            <a:endParaRPr lang="en-US" sz="1600" cap="all">
              <a:solidFill>
                <a:srgbClr val="FFFFFF"/>
              </a:solidFill>
            </a:endParaRPr>
          </a:p>
          <a:p>
            <a:r>
              <a:rPr lang="en-US" sz="1600" cap="none">
                <a:solidFill>
                  <a:srgbClr val="FFFFFF"/>
                </a:solidFill>
              </a:rPr>
              <a:t>Acknowledgements to the NHIR arc for funding the research and Newcastle City Council and Northumbria University and all the individuals who took part in the study.</a:t>
            </a:r>
          </a:p>
          <a:p>
            <a:pPr algn="r"/>
            <a:endParaRPr lang="en-US" sz="1200">
              <a:solidFill>
                <a:srgbClr val="FFFFFF"/>
              </a:solidFill>
            </a:endParaRPr>
          </a:p>
          <a:p>
            <a:pPr indent="-228600" algn="r">
              <a:buFont typeface="Arial" panose="020B0604020202020204" pitchFamily="34" charset="0"/>
              <a:buChar char="•"/>
            </a:pPr>
            <a:endParaRPr lang="en-US" sz="800">
              <a:solidFill>
                <a:srgbClr val="FFFFFF"/>
              </a:solidFill>
            </a:endParaRPr>
          </a:p>
          <a:p>
            <a:pPr indent="-228600" algn="r">
              <a:buFont typeface="Arial" panose="020B0604020202020204" pitchFamily="34" charset="0"/>
              <a:buChar char="•"/>
            </a:pPr>
            <a:endParaRPr lang="en-US" sz="800">
              <a:solidFill>
                <a:srgbClr val="FFFFFF"/>
              </a:solidFill>
            </a:endParaRPr>
          </a:p>
        </p:txBody>
      </p:sp>
      <p:pic>
        <p:nvPicPr>
          <p:cNvPr id="4" name="Picture 3" descr="Text&#10;&#10;Description automatically generated">
            <a:extLst>
              <a:ext uri="{FF2B5EF4-FFF2-40B4-BE49-F238E27FC236}">
                <a16:creationId xmlns:a16="http://schemas.microsoft.com/office/drawing/2014/main" id="{18EAFCB3-6F55-1A91-98FF-092D1535D4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383914" y="2882892"/>
            <a:ext cx="4163794" cy="1091946"/>
          </a:xfrm>
          <a:prstGeom prst="rect">
            <a:avLst/>
          </a:prstGeom>
          <a:noFill/>
          <a:ln w="28575">
            <a:solidFill>
              <a:schemeClr val="accent1"/>
            </a:solidFill>
          </a:ln>
        </p:spPr>
      </p:pic>
      <p:pic>
        <p:nvPicPr>
          <p:cNvPr id="5" name="Picture 4" descr="Image result for northumbria logo">
            <a:extLst>
              <a:ext uri="{FF2B5EF4-FFF2-40B4-BE49-F238E27FC236}">
                <a16:creationId xmlns:a16="http://schemas.microsoft.com/office/drawing/2014/main" id="{F7CE730A-682B-E044-F998-7C65FF413F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7383925" y="4143278"/>
            <a:ext cx="4163293" cy="1022087"/>
          </a:xfrm>
          <a:prstGeom prst="rect">
            <a:avLst/>
          </a:prstGeom>
          <a:noFill/>
          <a:ln w="28575">
            <a:solidFill>
              <a:schemeClr val="accent1"/>
            </a:solidFill>
          </a:ln>
        </p:spPr>
      </p:pic>
      <p:pic>
        <p:nvPicPr>
          <p:cNvPr id="6" name="Picture 5" descr="Text&#10;&#10;Description automatically generated">
            <a:extLst>
              <a:ext uri="{FF2B5EF4-FFF2-40B4-BE49-F238E27FC236}">
                <a16:creationId xmlns:a16="http://schemas.microsoft.com/office/drawing/2014/main" id="{0D0D0654-828F-C131-8BE3-09A57E03EF8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7383925" y="5278591"/>
            <a:ext cx="4163796" cy="1020948"/>
          </a:xfrm>
          <a:prstGeom prst="rect">
            <a:avLst/>
          </a:prstGeom>
          <a:noFill/>
          <a:ln w="28575">
            <a:solidFill>
              <a:schemeClr val="accent1"/>
            </a:solidFill>
          </a:ln>
        </p:spPr>
      </p:pic>
      <p:pic>
        <p:nvPicPr>
          <p:cNvPr id="10" name="Picture 9" descr="Close Up On Blank, White Jigsaw Puzzle Pieces. One Piece Is Removed, To The  Side Stock Photo, Picture and Royalty Free Image. Image 140669832.">
            <a:extLst>
              <a:ext uri="{FF2B5EF4-FFF2-40B4-BE49-F238E27FC236}">
                <a16:creationId xmlns:a16="http://schemas.microsoft.com/office/drawing/2014/main" id="{6ADCB50A-9156-C333-5FF4-BEF75E66AC40}"/>
              </a:ext>
            </a:extLst>
          </p:cNvPr>
          <p:cNvPicPr>
            <a:picLocks noChangeAspect="1"/>
          </p:cNvPicPr>
          <p:nvPr/>
        </p:nvPicPr>
        <p:blipFill>
          <a:blip r:embed="rId6"/>
          <a:stretch>
            <a:fillRect/>
          </a:stretch>
        </p:blipFill>
        <p:spPr>
          <a:xfrm>
            <a:off x="10215435" y="663005"/>
            <a:ext cx="1340910" cy="8489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734707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164F6-A020-193A-D0F3-E48B54506BB8}"/>
              </a:ext>
            </a:extLst>
          </p:cNvPr>
          <p:cNvSpPr>
            <a:spLocks noGrp="1"/>
          </p:cNvSpPr>
          <p:nvPr>
            <p:ph type="title"/>
          </p:nvPr>
        </p:nvSpPr>
        <p:spPr/>
        <p:txBody>
          <a:bodyPr/>
          <a:lstStyle/>
          <a:p>
            <a:pPr algn="ctr"/>
            <a:r>
              <a:rPr lang="en-GB" b="1"/>
              <a:t>Method – Realist evaluation</a:t>
            </a:r>
            <a:endParaRPr lang="en-US"/>
          </a:p>
        </p:txBody>
      </p:sp>
      <p:sp>
        <p:nvSpPr>
          <p:cNvPr id="3" name="Content Placeholder 2">
            <a:extLst>
              <a:ext uri="{FF2B5EF4-FFF2-40B4-BE49-F238E27FC236}">
                <a16:creationId xmlns:a16="http://schemas.microsoft.com/office/drawing/2014/main" id="{192755BE-A6DF-2EE3-DFAF-5F510DF38FF2}"/>
              </a:ext>
            </a:extLst>
          </p:cNvPr>
          <p:cNvSpPr txBox="1">
            <a:spLocks/>
          </p:cNvSpPr>
          <p:nvPr/>
        </p:nvSpPr>
        <p:spPr>
          <a:xfrm>
            <a:off x="284527" y="2216263"/>
            <a:ext cx="11721206" cy="160421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lnSpc>
                <a:spcPct val="120000"/>
              </a:lnSpc>
              <a:buFont typeface="Wingdings 3" charset="2"/>
              <a:buNone/>
            </a:pPr>
            <a:r>
              <a:rPr lang="en-GB" altLang="en-US" dirty="0"/>
              <a:t>~ </a:t>
            </a:r>
            <a:r>
              <a:rPr lang="en-US" altLang="en-US" dirty="0"/>
              <a:t>It is not interventions/</a:t>
            </a:r>
            <a:r>
              <a:rPr lang="en-US" altLang="en-US" dirty="0" err="1"/>
              <a:t>programmes</a:t>
            </a:r>
            <a:r>
              <a:rPr lang="en-US" altLang="en-US" dirty="0"/>
              <a:t> or services that ‘work’. They offer resources to subjects. </a:t>
            </a:r>
            <a:r>
              <a:rPr lang="en-US" altLang="en-US" i="1" dirty="0"/>
              <a:t>And it is the subjects choosing to act on these resources that determine whether the intervention works.</a:t>
            </a:r>
            <a:r>
              <a:rPr lang="en-US" altLang="en-US" dirty="0"/>
              <a:t> Their choices, of course, are always constrained by wider social circumstances surrounding the </a:t>
            </a:r>
            <a:r>
              <a:rPr lang="en-US" altLang="en-US" dirty="0" err="1"/>
              <a:t>programme</a:t>
            </a:r>
            <a:r>
              <a:rPr lang="en-US" altLang="en-US" dirty="0"/>
              <a:t>.  </a:t>
            </a:r>
          </a:p>
          <a:p>
            <a:pPr>
              <a:buFont typeface="Wingdings 3" charset="2"/>
              <a:buNone/>
            </a:pPr>
            <a:endParaRPr lang="en-GB" altLang="en-US" dirty="0"/>
          </a:p>
        </p:txBody>
      </p:sp>
      <p:pic>
        <p:nvPicPr>
          <p:cNvPr id="4" name="Picture 2" descr="Image result for black box">
            <a:extLst>
              <a:ext uri="{FF2B5EF4-FFF2-40B4-BE49-F238E27FC236}">
                <a16:creationId xmlns:a16="http://schemas.microsoft.com/office/drawing/2014/main" id="{6569AC3E-AF8B-D18A-B40D-E35A4A5A11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9194" y="3820474"/>
            <a:ext cx="3360775" cy="2121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115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E7BD8-5217-7098-CFCF-207D4A116497}"/>
              </a:ext>
            </a:extLst>
          </p:cNvPr>
          <p:cNvSpPr>
            <a:spLocks noGrp="1"/>
          </p:cNvSpPr>
          <p:nvPr>
            <p:ph type="title"/>
          </p:nvPr>
        </p:nvSpPr>
        <p:spPr>
          <a:xfrm>
            <a:off x="1544421" y="838200"/>
            <a:ext cx="8761413" cy="706964"/>
          </a:xfrm>
        </p:spPr>
        <p:txBody>
          <a:bodyPr/>
          <a:lstStyle/>
          <a:p>
            <a:r>
              <a:rPr lang="en-GB" dirty="0"/>
              <a:t>Contexts – Mechanisms - Outcomes</a:t>
            </a:r>
          </a:p>
        </p:txBody>
      </p:sp>
      <p:pic>
        <p:nvPicPr>
          <p:cNvPr id="4" name="Picture 3">
            <a:extLst>
              <a:ext uri="{FF2B5EF4-FFF2-40B4-BE49-F238E27FC236}">
                <a16:creationId xmlns:a16="http://schemas.microsoft.com/office/drawing/2014/main" id="{7D1CA373-D0AC-72B9-9C0D-99383A2A6348}"/>
              </a:ext>
            </a:extLst>
          </p:cNvPr>
          <p:cNvPicPr>
            <a:picLocks noChangeAspect="1"/>
          </p:cNvPicPr>
          <p:nvPr/>
        </p:nvPicPr>
        <p:blipFill>
          <a:blip r:embed="rId3"/>
          <a:stretch>
            <a:fillRect/>
          </a:stretch>
        </p:blipFill>
        <p:spPr>
          <a:xfrm>
            <a:off x="433062" y="2030448"/>
            <a:ext cx="4848599" cy="4192074"/>
          </a:xfrm>
          <a:prstGeom prst="rect">
            <a:avLst/>
          </a:prstGeom>
        </p:spPr>
      </p:pic>
      <p:graphicFrame>
        <p:nvGraphicFramePr>
          <p:cNvPr id="5" name="Content Placeholder 5">
            <a:extLst>
              <a:ext uri="{FF2B5EF4-FFF2-40B4-BE49-F238E27FC236}">
                <a16:creationId xmlns:a16="http://schemas.microsoft.com/office/drawing/2014/main" id="{A20A8A18-1E49-175F-C475-4775A7CAD537}"/>
              </a:ext>
            </a:extLst>
          </p:cNvPr>
          <p:cNvGraphicFramePr>
            <a:graphicFrameLocks noGrp="1"/>
          </p:cNvGraphicFramePr>
          <p:nvPr>
            <p:ph idx="1"/>
            <p:extLst>
              <p:ext uri="{D42A27DB-BD31-4B8C-83A1-F6EECF244321}">
                <p14:modId xmlns:p14="http://schemas.microsoft.com/office/powerpoint/2010/main" val="2692254219"/>
              </p:ext>
            </p:extLst>
          </p:nvPr>
        </p:nvGraphicFramePr>
        <p:xfrm>
          <a:off x="4978401" y="3098543"/>
          <a:ext cx="7487728" cy="22185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8797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6549C75-20A7-2C6B-603C-D161AF904259}"/>
              </a:ext>
            </a:extLst>
          </p:cNvPr>
          <p:cNvSpPr/>
          <p:nvPr/>
        </p:nvSpPr>
        <p:spPr>
          <a:xfrm>
            <a:off x="2648608" y="237386"/>
            <a:ext cx="7073462" cy="676275"/>
          </a:xfrm>
          <a:prstGeom prst="round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a:solidFill>
                  <a:schemeClr val="bg1"/>
                </a:solidFill>
                <a:cs typeface="Calibri"/>
              </a:rPr>
              <a:t>The local picture of exploitation: Adults</a:t>
            </a:r>
            <a:endParaRPr lang="en-US" sz="2800">
              <a:solidFill>
                <a:schemeClr val="bg1"/>
              </a:solidFill>
            </a:endParaRPr>
          </a:p>
        </p:txBody>
      </p:sp>
      <p:sp>
        <p:nvSpPr>
          <p:cNvPr id="2" name="TextBox 1">
            <a:extLst>
              <a:ext uri="{FF2B5EF4-FFF2-40B4-BE49-F238E27FC236}">
                <a16:creationId xmlns:a16="http://schemas.microsoft.com/office/drawing/2014/main" id="{BD4BE69B-A3B7-3E27-9F69-30629D7CB770}"/>
              </a:ext>
            </a:extLst>
          </p:cNvPr>
          <p:cNvSpPr txBox="1"/>
          <p:nvPr/>
        </p:nvSpPr>
        <p:spPr>
          <a:xfrm>
            <a:off x="1237260" y="1405383"/>
            <a:ext cx="9717659" cy="461665"/>
          </a:xfrm>
          <a:prstGeom prst="rect">
            <a:avLst/>
          </a:prstGeom>
          <a:noFill/>
        </p:spPr>
        <p:txBody>
          <a:bodyPr wrap="square" lIns="91440" tIns="45720" rIns="91440" bIns="45720" rtlCol="0" anchor="t">
            <a:spAutoFit/>
          </a:bodyPr>
          <a:lstStyle/>
          <a:p>
            <a:r>
              <a:rPr lang="en-GB" sz="2400" b="1">
                <a:solidFill>
                  <a:srgbClr val="FFFFFF"/>
                </a:solidFill>
              </a:rPr>
              <a:t>Adults</a:t>
            </a:r>
            <a:r>
              <a:rPr lang="en-GB" sz="2400">
                <a:solidFill>
                  <a:srgbClr val="FFFFFF"/>
                </a:solidFill>
              </a:rPr>
              <a:t> </a:t>
            </a:r>
            <a:r>
              <a:rPr lang="en-GB" sz="2400" i="1">
                <a:solidFill>
                  <a:srgbClr val="FFFFFF"/>
                </a:solidFill>
              </a:rPr>
              <a:t>(data from November 2020 – March 2023, 29 months)</a:t>
            </a:r>
            <a:endParaRPr lang="en-GB" sz="2400" b="1" i="1">
              <a:solidFill>
                <a:srgbClr val="FFFFFF"/>
              </a:solidFill>
            </a:endParaRPr>
          </a:p>
        </p:txBody>
      </p:sp>
      <p:graphicFrame>
        <p:nvGraphicFramePr>
          <p:cNvPr id="6" name="Chart 5">
            <a:extLst>
              <a:ext uri="{FF2B5EF4-FFF2-40B4-BE49-F238E27FC236}">
                <a16:creationId xmlns:a16="http://schemas.microsoft.com/office/drawing/2014/main" id="{7357C55A-9430-5C3B-5FA0-19527D4686CE}"/>
              </a:ext>
            </a:extLst>
          </p:cNvPr>
          <p:cNvGraphicFramePr/>
          <p:nvPr/>
        </p:nvGraphicFramePr>
        <p:xfrm>
          <a:off x="492984" y="2398170"/>
          <a:ext cx="5695491" cy="3658710"/>
        </p:xfrm>
        <a:graphic>
          <a:graphicData uri="http://schemas.openxmlformats.org/drawingml/2006/chart">
            <c:chart xmlns:c="http://schemas.openxmlformats.org/drawingml/2006/chart" xmlns:r="http://schemas.openxmlformats.org/officeDocument/2006/relationships" r:id="rId3"/>
          </a:graphicData>
        </a:graphic>
      </p:graphicFrame>
      <p:pic>
        <p:nvPicPr>
          <p:cNvPr id="8" name="Graphic 7" descr="Man and woman with solid fill">
            <a:extLst>
              <a:ext uri="{FF2B5EF4-FFF2-40B4-BE49-F238E27FC236}">
                <a16:creationId xmlns:a16="http://schemas.microsoft.com/office/drawing/2014/main" id="{53F11189-1DE8-BB2F-1538-227DAAD5F0D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72429" y="2945115"/>
            <a:ext cx="1483393" cy="1483393"/>
          </a:xfrm>
          <a:prstGeom prst="rect">
            <a:avLst/>
          </a:prstGeom>
        </p:spPr>
      </p:pic>
      <p:sp>
        <p:nvSpPr>
          <p:cNvPr id="9" name="TextBox 8">
            <a:extLst>
              <a:ext uri="{FF2B5EF4-FFF2-40B4-BE49-F238E27FC236}">
                <a16:creationId xmlns:a16="http://schemas.microsoft.com/office/drawing/2014/main" id="{C17AB81A-218D-5EF4-E2B4-71B753AD89CE}"/>
              </a:ext>
            </a:extLst>
          </p:cNvPr>
          <p:cNvSpPr txBox="1"/>
          <p:nvPr/>
        </p:nvSpPr>
        <p:spPr>
          <a:xfrm>
            <a:off x="6989673" y="4823271"/>
            <a:ext cx="2448911" cy="1754326"/>
          </a:xfrm>
          <a:prstGeom prst="rect">
            <a:avLst/>
          </a:prstGeom>
          <a:noFill/>
        </p:spPr>
        <p:txBody>
          <a:bodyPr wrap="square" lIns="91440" tIns="45720" rIns="91440" bIns="45720" rtlCol="0" anchor="t">
            <a:spAutoFit/>
          </a:bodyPr>
          <a:lstStyle/>
          <a:p>
            <a:pPr algn="ctr"/>
            <a:r>
              <a:rPr lang="en-GB"/>
              <a:t>Women most at risk of sexual exploitation; men most at risk of county lines and criminal exploitation</a:t>
            </a:r>
          </a:p>
        </p:txBody>
      </p:sp>
      <p:sp>
        <p:nvSpPr>
          <p:cNvPr id="10" name="TextBox 9">
            <a:extLst>
              <a:ext uri="{FF2B5EF4-FFF2-40B4-BE49-F238E27FC236}">
                <a16:creationId xmlns:a16="http://schemas.microsoft.com/office/drawing/2014/main" id="{58A8405B-E6A2-D7E8-4784-F76F236D7630}"/>
              </a:ext>
            </a:extLst>
          </p:cNvPr>
          <p:cNvSpPr txBox="1"/>
          <p:nvPr/>
        </p:nvSpPr>
        <p:spPr>
          <a:xfrm>
            <a:off x="1240561" y="5885378"/>
            <a:ext cx="4246179" cy="923330"/>
          </a:xfrm>
          <a:prstGeom prst="rect">
            <a:avLst/>
          </a:prstGeom>
          <a:noFill/>
        </p:spPr>
        <p:txBody>
          <a:bodyPr wrap="square" lIns="91440" tIns="45720" rIns="91440" bIns="45720" rtlCol="0" anchor="t">
            <a:spAutoFit/>
          </a:bodyPr>
          <a:lstStyle/>
          <a:p>
            <a:pPr algn="ctr"/>
            <a:r>
              <a:rPr lang="en-GB"/>
              <a:t>For 1,264 individuals – people are experiencing multiple types of exploitation at once.</a:t>
            </a:r>
          </a:p>
        </p:txBody>
      </p:sp>
      <p:pic>
        <p:nvPicPr>
          <p:cNvPr id="12" name="Graphic 11" descr="Universal access with solid fill">
            <a:extLst>
              <a:ext uri="{FF2B5EF4-FFF2-40B4-BE49-F238E27FC236}">
                <a16:creationId xmlns:a16="http://schemas.microsoft.com/office/drawing/2014/main" id="{F49CA4FB-C611-0507-7F15-2F80103D4E7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713946" y="2625779"/>
            <a:ext cx="2117836" cy="2117836"/>
          </a:xfrm>
          <a:prstGeom prst="rect">
            <a:avLst/>
          </a:prstGeom>
        </p:spPr>
      </p:pic>
      <p:sp>
        <p:nvSpPr>
          <p:cNvPr id="13" name="TextBox 12">
            <a:extLst>
              <a:ext uri="{FF2B5EF4-FFF2-40B4-BE49-F238E27FC236}">
                <a16:creationId xmlns:a16="http://schemas.microsoft.com/office/drawing/2014/main" id="{3AA83F25-D5FC-9F90-A3FC-A766FBDE4B3B}"/>
              </a:ext>
            </a:extLst>
          </p:cNvPr>
          <p:cNvSpPr txBox="1"/>
          <p:nvPr/>
        </p:nvSpPr>
        <p:spPr>
          <a:xfrm>
            <a:off x="9548408" y="4826239"/>
            <a:ext cx="2448911" cy="2031325"/>
          </a:xfrm>
          <a:prstGeom prst="rect">
            <a:avLst/>
          </a:prstGeom>
          <a:noFill/>
        </p:spPr>
        <p:txBody>
          <a:bodyPr wrap="square" lIns="91440" tIns="45720" rIns="91440" bIns="45720" rtlCol="0" anchor="t">
            <a:spAutoFit/>
          </a:bodyPr>
          <a:lstStyle/>
          <a:p>
            <a:pPr algn="ctr"/>
            <a:r>
              <a:rPr lang="en-GB"/>
              <a:t>Most common primary support reasons of adults at risk of exploitation are physical, mental health and learning disability</a:t>
            </a:r>
          </a:p>
        </p:txBody>
      </p:sp>
    </p:spTree>
    <p:extLst>
      <p:ext uri="{BB962C8B-B14F-4D97-AF65-F5344CB8AC3E}">
        <p14:creationId xmlns:p14="http://schemas.microsoft.com/office/powerpoint/2010/main" val="3987482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EFDA8-B0C8-D800-6043-3E4C8ADDCE7F}"/>
              </a:ext>
            </a:extLst>
          </p:cNvPr>
          <p:cNvSpPr>
            <a:spLocks noGrp="1"/>
          </p:cNvSpPr>
          <p:nvPr>
            <p:ph type="title"/>
          </p:nvPr>
        </p:nvSpPr>
        <p:spPr>
          <a:xfrm>
            <a:off x="1715871" y="931335"/>
            <a:ext cx="8761413" cy="706964"/>
          </a:xfrm>
        </p:spPr>
        <p:txBody>
          <a:bodyPr/>
          <a:lstStyle/>
          <a:p>
            <a:pPr algn="ctr"/>
            <a:r>
              <a:rPr lang="en-GB" b="1"/>
              <a:t>Quantitative data-case records </a:t>
            </a:r>
            <a:endParaRPr lang="en-GB"/>
          </a:p>
        </p:txBody>
      </p:sp>
      <p:graphicFrame>
        <p:nvGraphicFramePr>
          <p:cNvPr id="6" name="Content Placeholder 5">
            <a:extLst>
              <a:ext uri="{FF2B5EF4-FFF2-40B4-BE49-F238E27FC236}">
                <a16:creationId xmlns:a16="http://schemas.microsoft.com/office/drawing/2014/main" id="{E041F62E-D90A-940E-73F3-B6A0052C1151}"/>
              </a:ext>
            </a:extLst>
          </p:cNvPr>
          <p:cNvGraphicFramePr>
            <a:graphicFrameLocks noGrp="1"/>
          </p:cNvGraphicFramePr>
          <p:nvPr>
            <p:ph idx="1"/>
          </p:nvPr>
        </p:nvGraphicFramePr>
        <p:xfrm>
          <a:off x="1711754" y="1820905"/>
          <a:ext cx="8824913" cy="3210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79" name="Diagram 478">
            <a:extLst>
              <a:ext uri="{FF2B5EF4-FFF2-40B4-BE49-F238E27FC236}">
                <a16:creationId xmlns:a16="http://schemas.microsoft.com/office/drawing/2014/main" id="{E5DF459E-5079-079E-6DED-FBDCF64B3B7A}"/>
              </a:ext>
            </a:extLst>
          </p:cNvPr>
          <p:cNvGraphicFramePr/>
          <p:nvPr/>
        </p:nvGraphicFramePr>
        <p:xfrm>
          <a:off x="3840892" y="3628768"/>
          <a:ext cx="4572000" cy="3657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84043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GB"/>
          </a:p>
        </p:txBody>
      </p:sp>
      <p:sp>
        <p:nvSpPr>
          <p:cNvPr id="16" name="Freeform: Shape 15">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GB"/>
          </a:p>
        </p:txBody>
      </p:sp>
      <p:sp>
        <p:nvSpPr>
          <p:cNvPr id="18"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sp>
        <p:nvSpPr>
          <p:cNvPr id="2" name="Title 1">
            <a:extLst>
              <a:ext uri="{FF2B5EF4-FFF2-40B4-BE49-F238E27FC236}">
                <a16:creationId xmlns:a16="http://schemas.microsoft.com/office/drawing/2014/main" id="{4246BBDE-B2BC-4B94-BAEC-895A90D95C94}"/>
              </a:ext>
            </a:extLst>
          </p:cNvPr>
          <p:cNvSpPr>
            <a:spLocks noGrp="1"/>
          </p:cNvSpPr>
          <p:nvPr>
            <p:ph type="title"/>
          </p:nvPr>
        </p:nvSpPr>
        <p:spPr>
          <a:xfrm>
            <a:off x="670982" y="572074"/>
            <a:ext cx="4116101" cy="1421826"/>
          </a:xfrm>
        </p:spPr>
        <p:txBody>
          <a:bodyPr>
            <a:normAutofit/>
          </a:bodyPr>
          <a:lstStyle/>
          <a:p>
            <a:pPr>
              <a:lnSpc>
                <a:spcPct val="90000"/>
              </a:lnSpc>
            </a:pPr>
            <a:r>
              <a:rPr lang="en-GB" sz="2800" b="1">
                <a:solidFill>
                  <a:srgbClr val="EBEBEB"/>
                </a:solidFill>
              </a:rPr>
              <a:t>Qualitative Data-Interviews</a:t>
            </a:r>
            <a:endParaRPr lang="en-US" sz="2800">
              <a:solidFill>
                <a:srgbClr val="EBEBEB"/>
              </a:solidFill>
            </a:endParaRPr>
          </a:p>
        </p:txBody>
      </p:sp>
      <p:pic>
        <p:nvPicPr>
          <p:cNvPr id="9" name="Picture 8" descr="A blue puzzle with text overlay&#10;&#10;Description automatically generated">
            <a:extLst>
              <a:ext uri="{FF2B5EF4-FFF2-40B4-BE49-F238E27FC236}">
                <a16:creationId xmlns:a16="http://schemas.microsoft.com/office/drawing/2014/main" id="{2FC29F39-62C1-FDCE-9129-C36E4C21AEB4}"/>
              </a:ext>
            </a:extLst>
          </p:cNvPr>
          <p:cNvPicPr>
            <a:picLocks noChangeAspect="1"/>
          </p:cNvPicPr>
          <p:nvPr/>
        </p:nvPicPr>
        <p:blipFill rotWithShape="1">
          <a:blip r:embed="rId3"/>
          <a:srcRect l="-808" r="1288" b="560"/>
          <a:stretch/>
        </p:blipFill>
        <p:spPr>
          <a:xfrm>
            <a:off x="4927541" y="1598302"/>
            <a:ext cx="7151341" cy="42174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0" name="Rectangle 19">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2" name="Oval 21">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4" name="Oval 23">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 name="Content Placeholder 2">
            <a:extLst>
              <a:ext uri="{FF2B5EF4-FFF2-40B4-BE49-F238E27FC236}">
                <a16:creationId xmlns:a16="http://schemas.microsoft.com/office/drawing/2014/main" id="{9D0A2EB9-5A49-54C9-FAD9-99C18C7C75A4}"/>
              </a:ext>
            </a:extLst>
          </p:cNvPr>
          <p:cNvSpPr>
            <a:spLocks noGrp="1"/>
          </p:cNvSpPr>
          <p:nvPr>
            <p:ph idx="1"/>
          </p:nvPr>
        </p:nvSpPr>
        <p:spPr>
          <a:xfrm>
            <a:off x="598901" y="1997333"/>
            <a:ext cx="3689780" cy="4022467"/>
          </a:xfrm>
        </p:spPr>
        <p:txBody>
          <a:bodyPr vert="horz" lIns="91440" tIns="45720" rIns="91440" bIns="45720" rtlCol="0" anchor="t">
            <a:noAutofit/>
          </a:bodyPr>
          <a:lstStyle/>
          <a:p>
            <a:pPr>
              <a:lnSpc>
                <a:spcPct val="90000"/>
              </a:lnSpc>
              <a:spcAft>
                <a:spcPts val="800"/>
              </a:spcAft>
            </a:pPr>
            <a:r>
              <a:rPr lang="en-GB" sz="1600" b="1">
                <a:solidFill>
                  <a:srgbClr val="FFFFFF"/>
                </a:solidFill>
                <a:effectLst/>
                <a:latin typeface="Arial"/>
                <a:ea typeface="Calibri"/>
                <a:cs typeface="Arial"/>
              </a:rPr>
              <a:t>In a nutshell the use of SGA is the way forward without any other funding or guidance but you need to have the right resources for it to be effective-these are</a:t>
            </a:r>
            <a:r>
              <a:rPr lang="en-GB" sz="1600" b="1">
                <a:solidFill>
                  <a:srgbClr val="FFFFFF"/>
                </a:solidFill>
                <a:latin typeface="Arial"/>
                <a:ea typeface="Calibri"/>
                <a:cs typeface="Arial"/>
              </a:rPr>
              <a:t> </a:t>
            </a:r>
            <a:endParaRPr lang="en-GB" sz="1600" b="1">
              <a:solidFill>
                <a:srgbClr val="FFFFFF"/>
              </a:solidFill>
              <a:effectLst/>
              <a:latin typeface="Arial"/>
              <a:ea typeface="Calibri"/>
              <a:cs typeface="Arial"/>
            </a:endParaRPr>
          </a:p>
          <a:p>
            <a:pPr>
              <a:lnSpc>
                <a:spcPct val="90000"/>
              </a:lnSpc>
              <a:spcAft>
                <a:spcPts val="800"/>
              </a:spcAft>
            </a:pPr>
            <a:r>
              <a:rPr lang="en-GB" sz="1600" b="1">
                <a:solidFill>
                  <a:srgbClr val="FFFFFF"/>
                </a:solidFill>
                <a:effectLst/>
                <a:latin typeface="Arial"/>
                <a:ea typeface="Calibri"/>
                <a:cs typeface="Arial"/>
              </a:rPr>
              <a:t>At all levels working in harmony with each other i.e. for adults at risk and families, professionals and policy makers to aim for effective risk reduction. We use normalisation processing theory as a way other areas could embed this learning into practice in their areas.</a:t>
            </a:r>
          </a:p>
          <a:p>
            <a:pPr>
              <a:lnSpc>
                <a:spcPct val="90000"/>
              </a:lnSpc>
            </a:pPr>
            <a:endParaRPr lang="en-GB" sz="1000">
              <a:solidFill>
                <a:srgbClr val="FFFFFF"/>
              </a:solidFill>
            </a:endParaRPr>
          </a:p>
        </p:txBody>
      </p:sp>
      <p:sp>
        <p:nvSpPr>
          <p:cNvPr id="26"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GB"/>
          </a:p>
        </p:txBody>
      </p:sp>
      <p:sp>
        <p:nvSpPr>
          <p:cNvPr id="4" name="Arrow: Right 3">
            <a:extLst>
              <a:ext uri="{FF2B5EF4-FFF2-40B4-BE49-F238E27FC236}">
                <a16:creationId xmlns:a16="http://schemas.microsoft.com/office/drawing/2014/main" id="{95DBCA54-C938-27FA-97D6-0158608B84FE}"/>
              </a:ext>
            </a:extLst>
          </p:cNvPr>
          <p:cNvSpPr/>
          <p:nvPr/>
        </p:nvSpPr>
        <p:spPr>
          <a:xfrm>
            <a:off x="2028701" y="3206337"/>
            <a:ext cx="326571" cy="98961"/>
          </a:xfrm>
          <a:prstGeom prst="rightArrow">
            <a:avLst/>
          </a:prstGeom>
          <a:solidFill>
            <a:schemeClr val="accent6"/>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497714961"/>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4CEBB-E2FF-BCEF-F102-B0085A0D0FA7}"/>
              </a:ext>
            </a:extLst>
          </p:cNvPr>
          <p:cNvSpPr>
            <a:spLocks noGrp="1"/>
          </p:cNvSpPr>
          <p:nvPr>
            <p:ph type="title"/>
          </p:nvPr>
        </p:nvSpPr>
        <p:spPr>
          <a:xfrm>
            <a:off x="1247630" y="973668"/>
            <a:ext cx="9698467" cy="748153"/>
          </a:xfrm>
        </p:spPr>
        <p:txBody>
          <a:bodyPr/>
          <a:lstStyle/>
          <a:p>
            <a:r>
              <a:rPr lang="en-GB" b="1" i="0">
                <a:solidFill>
                  <a:schemeClr val="bg1"/>
                </a:solidFill>
                <a:effectLst/>
                <a:latin typeface="Arial"/>
                <a:cs typeface="Arial"/>
              </a:rPr>
              <a:t>Overarching programme theory diagram</a:t>
            </a:r>
            <a:endParaRPr lang="en-GB">
              <a:solidFill>
                <a:schemeClr val="bg1"/>
              </a:solidFill>
              <a:latin typeface="Arial"/>
              <a:cs typeface="Arial"/>
            </a:endParaRPr>
          </a:p>
        </p:txBody>
      </p:sp>
      <p:pic>
        <p:nvPicPr>
          <p:cNvPr id="1026" name="Picture 2">
            <a:extLst>
              <a:ext uri="{FF2B5EF4-FFF2-40B4-BE49-F238E27FC236}">
                <a16:creationId xmlns:a16="http://schemas.microsoft.com/office/drawing/2014/main" id="{1DAF9DBD-7FF9-7B65-126D-2AC48B508A1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971654" y="2294582"/>
            <a:ext cx="8655221" cy="4384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30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58569-FC9F-9326-40AA-E66BE61225C6}"/>
              </a:ext>
            </a:extLst>
          </p:cNvPr>
          <p:cNvSpPr>
            <a:spLocks noGrp="1"/>
          </p:cNvSpPr>
          <p:nvPr>
            <p:ph type="title"/>
          </p:nvPr>
        </p:nvSpPr>
        <p:spPr>
          <a:xfrm>
            <a:off x="1711008" y="1014857"/>
            <a:ext cx="8761413" cy="706964"/>
          </a:xfrm>
        </p:spPr>
        <p:txBody>
          <a:bodyPr/>
          <a:lstStyle/>
          <a:p>
            <a:pPr algn="ctr"/>
            <a:r>
              <a:rPr lang="en-GB" b="1"/>
              <a:t>Normalisation Process Theory</a:t>
            </a:r>
            <a:endParaRPr lang="en-US"/>
          </a:p>
        </p:txBody>
      </p:sp>
      <p:graphicFrame>
        <p:nvGraphicFramePr>
          <p:cNvPr id="9" name="Diagram 8">
            <a:extLst>
              <a:ext uri="{FF2B5EF4-FFF2-40B4-BE49-F238E27FC236}">
                <a16:creationId xmlns:a16="http://schemas.microsoft.com/office/drawing/2014/main" id="{DA1E6E08-C0C8-1C0E-0C78-2ADF673BCDB5}"/>
              </a:ext>
            </a:extLst>
          </p:cNvPr>
          <p:cNvGraphicFramePr/>
          <p:nvPr/>
        </p:nvGraphicFramePr>
        <p:xfrm>
          <a:off x="1108365" y="2431473"/>
          <a:ext cx="9965375" cy="47263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2346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11DFE-D783-7182-9A87-73D4C6FD62B3}"/>
              </a:ext>
            </a:extLst>
          </p:cNvPr>
          <p:cNvSpPr>
            <a:spLocks noGrp="1"/>
          </p:cNvSpPr>
          <p:nvPr>
            <p:ph type="title"/>
          </p:nvPr>
        </p:nvSpPr>
        <p:spPr>
          <a:xfrm>
            <a:off x="1384598" y="1004983"/>
            <a:ext cx="8761413" cy="706964"/>
          </a:xfrm>
        </p:spPr>
        <p:txBody>
          <a:bodyPr/>
          <a:lstStyle/>
          <a:p>
            <a:pPr algn="ctr"/>
            <a:r>
              <a:rPr lang="en-GB" b="1"/>
              <a:t>Conclusion</a:t>
            </a:r>
            <a:endParaRPr lang="en-US" b="1"/>
          </a:p>
        </p:txBody>
      </p:sp>
      <p:sp>
        <p:nvSpPr>
          <p:cNvPr id="3" name="Content Placeholder 2">
            <a:extLst>
              <a:ext uri="{FF2B5EF4-FFF2-40B4-BE49-F238E27FC236}">
                <a16:creationId xmlns:a16="http://schemas.microsoft.com/office/drawing/2014/main" id="{1A012B6B-5D3B-54C6-21AB-CEF7EB24B680}"/>
              </a:ext>
            </a:extLst>
          </p:cNvPr>
          <p:cNvSpPr>
            <a:spLocks noGrp="1"/>
          </p:cNvSpPr>
          <p:nvPr>
            <p:ph idx="1"/>
          </p:nvPr>
        </p:nvSpPr>
        <p:spPr>
          <a:xfrm>
            <a:off x="643475" y="2415610"/>
            <a:ext cx="11226480" cy="4167861"/>
          </a:xfrm>
        </p:spPr>
        <p:txBody>
          <a:bodyPr>
            <a:normAutofit fontScale="92500" lnSpcReduction="20000"/>
          </a:bodyPr>
          <a:lstStyle/>
          <a:p>
            <a:pPr algn="l" rtl="0" fontAlgn="base"/>
            <a:r>
              <a:rPr lang="en-GB" sz="1800" b="0" i="0" dirty="0">
                <a:solidFill>
                  <a:srgbClr val="000000"/>
                </a:solidFill>
                <a:effectLst/>
                <a:latin typeface="Calibri" panose="020F0502020204030204" pitchFamily="34" charset="0"/>
              </a:rPr>
              <a:t>The use and implementation of safeguarding adult processes is variable nationally</a:t>
            </a:r>
            <a:r>
              <a:rPr lang="en-GB" dirty="0">
                <a:solidFill>
                  <a:srgbClr val="000000"/>
                </a:solidFill>
                <a:latin typeface="Calibri" panose="020F0502020204030204" pitchFamily="34" charset="0"/>
              </a:rPr>
              <a:t>, but was widely respected and valued in Newcastle as a way to ensure Robust </a:t>
            </a:r>
            <a:r>
              <a:rPr lang="en-GB">
                <a:solidFill>
                  <a:srgbClr val="000000"/>
                </a:solidFill>
                <a:latin typeface="Calibri" panose="020F0502020204030204" pitchFamily="34" charset="0"/>
              </a:rPr>
              <a:t>MDT working and MSP.</a:t>
            </a:r>
            <a:endParaRPr lang="en-GB" sz="1800" b="0" i="0" dirty="0">
              <a:solidFill>
                <a:srgbClr val="000000"/>
              </a:solidFill>
              <a:effectLst/>
              <a:latin typeface="Calibri" panose="020F0502020204030204" pitchFamily="34" charset="0"/>
            </a:endParaRPr>
          </a:p>
          <a:p>
            <a:pPr algn="l" rtl="0" fontAlgn="base"/>
            <a:r>
              <a:rPr lang="en-GB" sz="1800" b="0" i="0" dirty="0">
                <a:solidFill>
                  <a:srgbClr val="000000"/>
                </a:solidFill>
                <a:effectLst/>
                <a:latin typeface="Calibri" panose="020F0502020204030204" pitchFamily="34" charset="0"/>
              </a:rPr>
              <a:t>Our research is the first to show, through thorough data collection and rigorous data analysis, the conditions necessary to enable them to be used effectively. The safeguarding process allows a central point of coordination, ensuring all agencies cooperate but works best when the right knowledge, skills attitudes values and beliefs, relationships are embedded at all levels of the system. This helps all agencies to understand their roles and duties to disrupt the exploitative activities. </a:t>
            </a:r>
          </a:p>
          <a:p>
            <a:pPr algn="l" rtl="0" fontAlgn="base"/>
            <a:r>
              <a:rPr lang="en-GB" sz="1800" b="0" i="0" dirty="0">
                <a:solidFill>
                  <a:srgbClr val="000000"/>
                </a:solidFill>
                <a:effectLst/>
                <a:latin typeface="Calibri" panose="020F0502020204030204" pitchFamily="34" charset="0"/>
              </a:rPr>
              <a:t>Adults experiencing exploitation face many barriers, often have multiple co-occurring vulnerabilities that perpetrators know how to target to get control, often have care or support needs, which can be missed by agencies. </a:t>
            </a:r>
          </a:p>
          <a:p>
            <a:pPr algn="l" rtl="0" fontAlgn="base"/>
            <a:r>
              <a:rPr lang="en-GB" sz="1800" b="0" i="0" dirty="0">
                <a:solidFill>
                  <a:srgbClr val="000000"/>
                </a:solidFill>
                <a:effectLst/>
                <a:latin typeface="Calibri" panose="020F0502020204030204" pitchFamily="34" charset="0"/>
              </a:rPr>
              <a:t>This is compounded by heavy workloads and victim blaming attitudes or a lack of appreciation of the impact of coercion and substance use on how people present themselves. This is especially relevant in times of austerity and shrinking budgets, which leaves adults at significant risk of harm and perpetrators largely undisturbed.  </a:t>
            </a:r>
          </a:p>
          <a:p>
            <a:pPr fontAlgn="base"/>
            <a:r>
              <a:rPr lang="en-GB" sz="1800" b="0" i="0" dirty="0">
                <a:solidFill>
                  <a:srgbClr val="000000"/>
                </a:solidFill>
                <a:effectLst/>
                <a:latin typeface="Calibri" panose="020F0502020204030204" pitchFamily="34" charset="0"/>
              </a:rPr>
              <a:t>Whilst there are gaps in legislation and policy, there are processes that can be utilised to ensure a coordinated response to try to manage risks, ensure communities and people are safer and ensuring accountability that each agency is fulfilling its roles and statutory powers. </a:t>
            </a:r>
          </a:p>
          <a:p>
            <a:pPr marL="0" indent="0" algn="l" rtl="0" fontAlgn="base">
              <a:buNone/>
            </a:pPr>
            <a:r>
              <a:rPr lang="en-GB" sz="18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endParaRPr lang="en-GB" dirty="0"/>
          </a:p>
        </p:txBody>
      </p:sp>
    </p:spTree>
    <p:extLst>
      <p:ext uri="{BB962C8B-B14F-4D97-AF65-F5344CB8AC3E}">
        <p14:creationId xmlns:p14="http://schemas.microsoft.com/office/powerpoint/2010/main" val="4002824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C335A-AB25-D7E4-0A32-AABCB02FB8B7}"/>
              </a:ext>
            </a:extLst>
          </p:cNvPr>
          <p:cNvSpPr>
            <a:spLocks noGrp="1"/>
          </p:cNvSpPr>
          <p:nvPr>
            <p:ph type="title"/>
          </p:nvPr>
        </p:nvSpPr>
        <p:spPr/>
        <p:txBody>
          <a:bodyPr/>
          <a:lstStyle/>
          <a:p>
            <a:r>
              <a:rPr lang="en-GB" dirty="0"/>
              <a:t>Contact details</a:t>
            </a:r>
          </a:p>
        </p:txBody>
      </p:sp>
      <p:sp>
        <p:nvSpPr>
          <p:cNvPr id="3" name="Content Placeholder 2">
            <a:extLst>
              <a:ext uri="{FF2B5EF4-FFF2-40B4-BE49-F238E27FC236}">
                <a16:creationId xmlns:a16="http://schemas.microsoft.com/office/drawing/2014/main" id="{7E287D36-A8E0-0E43-A952-65E367061689}"/>
              </a:ext>
            </a:extLst>
          </p:cNvPr>
          <p:cNvSpPr>
            <a:spLocks noGrp="1"/>
          </p:cNvSpPr>
          <p:nvPr>
            <p:ph idx="1"/>
          </p:nvPr>
        </p:nvSpPr>
        <p:spPr/>
        <p:txBody>
          <a:bodyPr vert="horz" lIns="91440" tIns="45720" rIns="91440" bIns="45720" rtlCol="0" anchor="t">
            <a:normAutofit/>
          </a:bodyPr>
          <a:lstStyle/>
          <a:p>
            <a:pPr marL="0" indent="0">
              <a:buNone/>
            </a:pPr>
            <a:r>
              <a:rPr lang="en-GB" sz="2000" dirty="0">
                <a:solidFill>
                  <a:schemeClr val="tx1"/>
                </a:solidFill>
                <a:hlinkClick r:id="rId2">
                  <a:extLst>
                    <a:ext uri="{A12FA001-AC4F-418D-AE19-62706E023703}">
                      <ahyp:hlinkClr xmlns:ahyp="http://schemas.microsoft.com/office/drawing/2018/hyperlinkcolor" val="tx"/>
                    </a:ext>
                  </a:extLst>
                </a:hlinkClick>
              </a:rPr>
              <a:t>Kerry.cooke@newcastle.gov.uk</a:t>
            </a:r>
            <a:endParaRPr lang="en-GB" sz="2000">
              <a:solidFill>
                <a:schemeClr val="tx1"/>
              </a:solidFill>
            </a:endParaRPr>
          </a:p>
          <a:p>
            <a:pPr marL="0" indent="0">
              <a:buNone/>
            </a:pPr>
            <a:r>
              <a:rPr lang="en-GB" sz="2000" u="sng" dirty="0">
                <a:solidFill>
                  <a:schemeClr val="tx1"/>
                </a:solidFill>
                <a:hlinkClick r:id="rId3">
                  <a:extLst>
                    <a:ext uri="{A12FA001-AC4F-418D-AE19-62706E023703}">
                      <ahyp:hlinkClr xmlns:ahyp="http://schemas.microsoft.com/office/drawing/2018/hyperlinkcolor" val="tx"/>
                    </a:ext>
                  </a:extLst>
                </a:hlinkClick>
              </a:rPr>
              <a:t>monique.lhussier@northumbria.ac.uk</a:t>
            </a:r>
            <a:endParaRPr lang="en-GB" sz="2000" u="sng" dirty="0">
              <a:solidFill>
                <a:schemeClr val="tx1"/>
              </a:solidFill>
            </a:endParaRPr>
          </a:p>
          <a:p>
            <a:pPr marL="0" indent="0">
              <a:buNone/>
            </a:pPr>
            <a:endParaRPr lang="en-GB" sz="2000" u="sng" dirty="0">
              <a:solidFill>
                <a:schemeClr val="tx1"/>
              </a:solidFill>
            </a:endParaRPr>
          </a:p>
          <a:p>
            <a:pPr marL="0" indent="0">
              <a:buNone/>
            </a:pPr>
            <a:r>
              <a:rPr lang="en-GB" sz="2000" dirty="0">
                <a:solidFill>
                  <a:schemeClr val="tx1"/>
                </a:solidFill>
                <a:hlinkClick r:id="rId4">
                  <a:extLst>
                    <a:ext uri="{A12FA001-AC4F-418D-AE19-62706E023703}">
                      <ahyp:hlinkClr xmlns:ahyp="http://schemas.microsoft.com/office/drawing/2018/hyperlinkcolor" val="tx"/>
                    </a:ext>
                  </a:extLst>
                </a:hlinkClick>
              </a:rPr>
              <a:t>Homepage - Newcastle Safeguarding</a:t>
            </a:r>
            <a:endParaRPr lang="en-GB" sz="2000" u="sng" dirty="0">
              <a:solidFill>
                <a:schemeClr val="tx1"/>
              </a:solidFill>
            </a:endParaRPr>
          </a:p>
          <a:p>
            <a:pPr marL="0" indent="0">
              <a:buNone/>
            </a:pPr>
            <a:r>
              <a:rPr lang="en-GB" sz="2000" dirty="0">
                <a:solidFill>
                  <a:schemeClr val="tx1"/>
                </a:solidFill>
                <a:hlinkClick r:id="rId5">
                  <a:extLst>
                    <a:ext uri="{A12FA001-AC4F-418D-AE19-62706E023703}">
                      <ahyp:hlinkClr xmlns:ahyp="http://schemas.microsoft.com/office/drawing/2018/hyperlinkcolor" val="tx"/>
                    </a:ext>
                  </a:extLst>
                </a:hlinkClick>
              </a:rPr>
              <a:t>Resources for Practice - Newcastle Safeguarding</a:t>
            </a:r>
            <a:endParaRPr lang="en-GB" sz="2000">
              <a:solidFill>
                <a:schemeClr val="tx1"/>
              </a:solidFill>
            </a:endParaRPr>
          </a:p>
          <a:p>
            <a:pPr marL="0" indent="0">
              <a:buNone/>
            </a:pPr>
            <a:r>
              <a:rPr lang="en-GB" sz="2000" dirty="0">
                <a:solidFill>
                  <a:schemeClr val="tx1"/>
                </a:solidFill>
                <a:latin typeface="Arial"/>
                <a:cs typeface="Arial"/>
              </a:rPr>
              <a:t>Full weblink: </a:t>
            </a:r>
            <a:r>
              <a:rPr lang="en-GB" sz="2000" dirty="0">
                <a:solidFill>
                  <a:schemeClr val="tx1"/>
                </a:solidFill>
                <a:latin typeface="Arial"/>
                <a:cs typeface="Arial"/>
                <a:hlinkClick r:id="rId6">
                  <a:extLst>
                    <a:ext uri="{A12FA001-AC4F-418D-AE19-62706E023703}">
                      <ahyp:hlinkClr xmlns:ahyp="http://schemas.microsoft.com/office/drawing/2018/hyperlinkcolor" val="tx"/>
                    </a:ext>
                  </a:extLst>
                </a:hlinkClick>
              </a:rPr>
              <a:t>https://www.newcastlesafeguarding.org.uk/external-resources/#jigsaw</a:t>
            </a:r>
            <a:endParaRPr lang="en-GB" sz="2000">
              <a:solidFill>
                <a:schemeClr val="tx1"/>
              </a:solidFill>
            </a:endParaRPr>
          </a:p>
        </p:txBody>
      </p:sp>
    </p:spTree>
    <p:extLst>
      <p:ext uri="{BB962C8B-B14F-4D97-AF65-F5344CB8AC3E}">
        <p14:creationId xmlns:p14="http://schemas.microsoft.com/office/powerpoint/2010/main" val="928955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1" name="Oval 10">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 name="Oval 11">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3" name="Rectangle 12">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15"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16"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 name="Title 1">
            <a:extLst>
              <a:ext uri="{FF2B5EF4-FFF2-40B4-BE49-F238E27FC236}">
                <a16:creationId xmlns:a16="http://schemas.microsoft.com/office/drawing/2014/main" id="{B13E5792-8F4F-FBD3-E4A3-9AB491BB4417}"/>
              </a:ext>
            </a:extLst>
          </p:cNvPr>
          <p:cNvSpPr>
            <a:spLocks noGrp="1"/>
          </p:cNvSpPr>
          <p:nvPr>
            <p:ph type="title"/>
          </p:nvPr>
        </p:nvSpPr>
        <p:spPr>
          <a:xfrm>
            <a:off x="510884" y="574525"/>
            <a:ext cx="4085209" cy="5677386"/>
          </a:xfrm>
        </p:spPr>
        <p:txBody>
          <a:bodyPr>
            <a:normAutofit/>
          </a:bodyPr>
          <a:lstStyle/>
          <a:p>
            <a:pPr>
              <a:lnSpc>
                <a:spcPct val="90000"/>
              </a:lnSpc>
            </a:pPr>
            <a:r>
              <a:rPr lang="en-GB" sz="1800" b="1">
                <a:solidFill>
                  <a:srgbClr val="EBEBEB"/>
                </a:solidFill>
                <a:cs typeface="Calibri Light"/>
              </a:rPr>
              <a:t>What does exploitation look like?</a:t>
            </a:r>
            <a:br>
              <a:rPr lang="en-GB" sz="1400" b="1">
                <a:cs typeface="Calibri Light"/>
              </a:rPr>
            </a:br>
            <a:endParaRPr lang="en-US" sz="1400">
              <a:solidFill>
                <a:srgbClr val="EBEBEB"/>
              </a:solidFill>
            </a:endParaRPr>
          </a:p>
          <a:p>
            <a:pPr>
              <a:lnSpc>
                <a:spcPct val="90000"/>
              </a:lnSpc>
            </a:pPr>
            <a:r>
              <a:rPr lang="en-GB" sz="1400">
                <a:solidFill>
                  <a:srgbClr val="EBEBEB"/>
                </a:solidFill>
                <a:cs typeface="Calibri Light"/>
              </a:rPr>
              <a:t>Exploitation involves exploitative situations, contexts and relationships where someone receives something (e.g. food, accommodation, drugs, alcohol, cigarettes, affection, gifts, money) because of them completing a task on behalf of another individual or group of individuals.</a:t>
            </a:r>
            <a:br>
              <a:rPr lang="en-GB" sz="1400">
                <a:cs typeface="Calibri Light"/>
              </a:rPr>
            </a:br>
            <a:endParaRPr lang="en-GB" sz="1400">
              <a:solidFill>
                <a:srgbClr val="EBEBEB"/>
              </a:solidFill>
              <a:cs typeface="Calibri Light"/>
            </a:endParaRPr>
          </a:p>
          <a:p>
            <a:pPr>
              <a:lnSpc>
                <a:spcPct val="90000"/>
              </a:lnSpc>
            </a:pPr>
            <a:r>
              <a:rPr lang="en-GB" sz="1400">
                <a:solidFill>
                  <a:srgbClr val="EBEBEB"/>
                </a:solidFill>
                <a:cs typeface="Calibri Light"/>
              </a:rPr>
              <a:t>Perpetrators will often target young or vulnerable adults in order to exploit them, praying on their vulnerabilities and then using this against them in order for the perpetrator to gain control of the victims actions.</a:t>
            </a:r>
          </a:p>
        </p:txBody>
      </p:sp>
      <p:sp>
        <p:nvSpPr>
          <p:cNvPr id="18" name="Rectangle 17">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graphicFrame>
        <p:nvGraphicFramePr>
          <p:cNvPr id="4" name="Content Placeholder 2">
            <a:extLst>
              <a:ext uri="{FF2B5EF4-FFF2-40B4-BE49-F238E27FC236}">
                <a16:creationId xmlns:a16="http://schemas.microsoft.com/office/drawing/2014/main" id="{5EE98C32-771D-1245-7756-760B4B3CACC1}"/>
              </a:ext>
            </a:extLst>
          </p:cNvPr>
          <p:cNvGraphicFramePr>
            <a:graphicFrameLocks noGrp="1"/>
          </p:cNvGraphicFramePr>
          <p:nvPr>
            <p:ph idx="1"/>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15715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FE943C37-F6F0-AC1E-2593-3F490A982695}"/>
              </a:ext>
            </a:extLst>
          </p:cNvPr>
          <p:cNvSpPr/>
          <p:nvPr/>
        </p:nvSpPr>
        <p:spPr>
          <a:xfrm>
            <a:off x="4117756" y="170464"/>
            <a:ext cx="5362576" cy="676275"/>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2800" b="1">
                <a:solidFill>
                  <a:schemeClr val="tx1"/>
                </a:solidFill>
                <a:latin typeface="Arial Nova"/>
                <a:ea typeface="Arial Nova"/>
                <a:cs typeface="Arial Nova"/>
              </a:rPr>
              <a:t>Who is at risk of exploitation? </a:t>
            </a:r>
            <a:endParaRPr lang="en-US" sz="2800" b="1">
              <a:solidFill>
                <a:schemeClr val="tx1"/>
              </a:solidFill>
              <a:cs typeface="Calibri"/>
            </a:endParaRPr>
          </a:p>
        </p:txBody>
      </p:sp>
      <p:graphicFrame>
        <p:nvGraphicFramePr>
          <p:cNvPr id="1329" name="Diagram 1328">
            <a:extLst>
              <a:ext uri="{FF2B5EF4-FFF2-40B4-BE49-F238E27FC236}">
                <a16:creationId xmlns:a16="http://schemas.microsoft.com/office/drawing/2014/main" id="{B26FF7F0-90E7-6FAD-8193-71101DE84245}"/>
              </a:ext>
            </a:extLst>
          </p:cNvPr>
          <p:cNvGraphicFramePr/>
          <p:nvPr/>
        </p:nvGraphicFramePr>
        <p:xfrm>
          <a:off x="-1850972" y="846739"/>
          <a:ext cx="11155089" cy="60014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93" name="Oval 1492">
            <a:extLst>
              <a:ext uri="{FF2B5EF4-FFF2-40B4-BE49-F238E27FC236}">
                <a16:creationId xmlns:a16="http://schemas.microsoft.com/office/drawing/2014/main" id="{D2378575-1DAB-7A14-E2FC-9691340E4CF9}"/>
              </a:ext>
            </a:extLst>
          </p:cNvPr>
          <p:cNvSpPr/>
          <p:nvPr/>
        </p:nvSpPr>
        <p:spPr>
          <a:xfrm>
            <a:off x="2659772" y="3009247"/>
            <a:ext cx="2133600" cy="1676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rgbClr val="FFFFFF"/>
                </a:solidFill>
                <a:cs typeface="Calibri"/>
              </a:rPr>
              <a:t>Vulnerabilities</a:t>
            </a:r>
            <a:endParaRPr lang="en-US" sz="1600">
              <a:solidFill>
                <a:srgbClr val="FFFFFF"/>
              </a:solidFill>
            </a:endParaRPr>
          </a:p>
        </p:txBody>
      </p:sp>
      <p:sp>
        <p:nvSpPr>
          <p:cNvPr id="2" name="Rectangle: Rounded Corners 1">
            <a:extLst>
              <a:ext uri="{FF2B5EF4-FFF2-40B4-BE49-F238E27FC236}">
                <a16:creationId xmlns:a16="http://schemas.microsoft.com/office/drawing/2014/main" id="{723D17EA-32A6-083A-4A16-E37E56FAD7BC}"/>
              </a:ext>
            </a:extLst>
          </p:cNvPr>
          <p:cNvSpPr/>
          <p:nvPr/>
        </p:nvSpPr>
        <p:spPr>
          <a:xfrm>
            <a:off x="8313683" y="1713186"/>
            <a:ext cx="3394841" cy="3689131"/>
          </a:xfrm>
          <a:prstGeom prst="round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a:t>Anyone could be vulnerable – try not to make assumptions</a:t>
            </a:r>
            <a:endParaRPr lang="en-GB"/>
          </a:p>
        </p:txBody>
      </p:sp>
    </p:spTree>
    <p:extLst>
      <p:ext uri="{BB962C8B-B14F-4D97-AF65-F5344CB8AC3E}">
        <p14:creationId xmlns:p14="http://schemas.microsoft.com/office/powerpoint/2010/main" val="223811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329"/>
                                        </p:tgtEl>
                                        <p:attrNameLst>
                                          <p:attrName>style.visibility</p:attrName>
                                        </p:attrNameLst>
                                      </p:cBhvr>
                                      <p:to>
                                        <p:strVal val="visible"/>
                                      </p:to>
                                    </p:set>
                                    <p:anim calcmode="lin" valueType="num">
                                      <p:cBhvr>
                                        <p:cTn id="7" dur="1000" fill="hold"/>
                                        <p:tgtEl>
                                          <p:spTgt spid="1329"/>
                                        </p:tgtEl>
                                        <p:attrNameLst>
                                          <p:attrName>ppt_w</p:attrName>
                                        </p:attrNameLst>
                                      </p:cBhvr>
                                      <p:tavLst>
                                        <p:tav tm="0">
                                          <p:val>
                                            <p:fltVal val="0"/>
                                          </p:val>
                                        </p:tav>
                                        <p:tav tm="100000">
                                          <p:val>
                                            <p:strVal val="#ppt_w"/>
                                          </p:val>
                                        </p:tav>
                                      </p:tavLst>
                                    </p:anim>
                                    <p:anim calcmode="lin" valueType="num">
                                      <p:cBhvr>
                                        <p:cTn id="8" dur="1000" fill="hold"/>
                                        <p:tgtEl>
                                          <p:spTgt spid="1329"/>
                                        </p:tgtEl>
                                        <p:attrNameLst>
                                          <p:attrName>ppt_h</p:attrName>
                                        </p:attrNameLst>
                                      </p:cBhvr>
                                      <p:tavLst>
                                        <p:tav tm="0">
                                          <p:val>
                                            <p:fltVal val="0"/>
                                          </p:val>
                                        </p:tav>
                                        <p:tav tm="100000">
                                          <p:val>
                                            <p:strVal val="#ppt_h"/>
                                          </p:val>
                                        </p:tav>
                                      </p:tavLst>
                                    </p:anim>
                                    <p:anim calcmode="lin" valueType="num">
                                      <p:cBhvr>
                                        <p:cTn id="9" dur="1000" fill="hold"/>
                                        <p:tgtEl>
                                          <p:spTgt spid="1329"/>
                                        </p:tgtEl>
                                        <p:attrNameLst>
                                          <p:attrName>style.rotation</p:attrName>
                                        </p:attrNameLst>
                                      </p:cBhvr>
                                      <p:tavLst>
                                        <p:tav tm="0">
                                          <p:val>
                                            <p:fltVal val="90"/>
                                          </p:val>
                                        </p:tav>
                                        <p:tav tm="100000">
                                          <p:val>
                                            <p:fltVal val="0"/>
                                          </p:val>
                                        </p:tav>
                                      </p:tavLst>
                                    </p:anim>
                                    <p:animEffect transition="in" filter="fade">
                                      <p:cBhvr>
                                        <p:cTn id="10" dur="1000"/>
                                        <p:tgtEl>
                                          <p:spTgt spid="132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29" grpId="0">
        <p:bldAsOne/>
      </p:bldGraphic>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9">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C63CFEAE-871B-AAF2-B68C-9E85C81908F0}"/>
              </a:ext>
            </a:extLst>
          </p:cNvPr>
          <p:cNvSpPr>
            <a:spLocks noGrp="1"/>
          </p:cNvSpPr>
          <p:nvPr>
            <p:ph type="title"/>
          </p:nvPr>
        </p:nvSpPr>
        <p:spPr>
          <a:xfrm>
            <a:off x="841248" y="334644"/>
            <a:ext cx="10509504" cy="1076914"/>
          </a:xfrm>
        </p:spPr>
        <p:txBody>
          <a:bodyPr anchor="ctr">
            <a:norm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4000" b="1">
                <a:cs typeface="Calibri Light"/>
              </a:rPr>
              <a:t>The legislative and policy context </a:t>
            </a:r>
            <a:endParaRPr lang="en-US" sz="4000"/>
          </a:p>
        </p:txBody>
      </p:sp>
      <p:sp>
        <p:nvSpPr>
          <p:cNvPr id="7" name="Rectangle 11">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endParaRPr lang="en-US" sz="800">
              <a:solidFill>
                <a:prstClr val="white"/>
              </a:solidFill>
              <a:latin typeface="Calibri" panose="020F0502020204030204"/>
            </a:endParaRPr>
          </a:p>
        </p:txBody>
      </p:sp>
      <p:sp>
        <p:nvSpPr>
          <p:cNvPr id="9" name="Rectangle 13">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23CDCBE-DEAC-9AA7-2ACC-286BFCC3BE46}"/>
              </a:ext>
            </a:extLst>
          </p:cNvPr>
          <p:cNvSpPr>
            <a:spLocks noGrp="1"/>
          </p:cNvSpPr>
          <p:nvPr>
            <p:ph idx="1"/>
          </p:nvPr>
        </p:nvSpPr>
        <p:spPr>
          <a:xfrm>
            <a:off x="6542541" y="2320268"/>
            <a:ext cx="4802115" cy="3904657"/>
          </a:xfrm>
        </p:spPr>
        <p:txBody>
          <a:bodyPr vert="horz" lIns="91440" tIns="45720" rIns="91440" bIns="45720" rtlCol="0" anchor="t">
            <a:norm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indent="0" algn="ctr" defTabSz="566956">
              <a:buNone/>
            </a:pPr>
            <a:r>
              <a:rPr lang="en-US" sz="2232" kern="1200">
                <a:solidFill>
                  <a:schemeClr val="tx1"/>
                </a:solidFill>
                <a:latin typeface="+mn-lt"/>
                <a:ea typeface="+mn-ea"/>
                <a:cs typeface="Calibri" panose="020F0502020204030204"/>
              </a:rPr>
              <a:t>A lot more clarity and direction around child exploitation.</a:t>
            </a:r>
          </a:p>
          <a:p>
            <a:pPr marL="0" indent="0" algn="ctr" defTabSz="566956">
              <a:buNone/>
            </a:pPr>
            <a:endParaRPr lang="en-US" sz="2232" kern="1200">
              <a:solidFill>
                <a:schemeClr val="tx1"/>
              </a:solidFill>
              <a:latin typeface="+mn-lt"/>
              <a:ea typeface="+mn-ea"/>
              <a:cs typeface="Calibri" panose="020F0502020204030204"/>
            </a:endParaRPr>
          </a:p>
          <a:p>
            <a:pPr marL="0" indent="0" algn="ctr" defTabSz="566956">
              <a:buNone/>
            </a:pPr>
            <a:r>
              <a:rPr lang="en-US" sz="2232" kern="1200">
                <a:solidFill>
                  <a:schemeClr val="tx1"/>
                </a:solidFill>
                <a:latin typeface="+mn-lt"/>
                <a:ea typeface="+mn-ea"/>
                <a:cs typeface="Calibri" panose="020F0502020204030204"/>
              </a:rPr>
              <a:t>Role of...</a:t>
            </a:r>
            <a:endParaRPr lang="en-US" sz="1984" kern="1200">
              <a:solidFill>
                <a:schemeClr val="tx1"/>
              </a:solidFill>
              <a:latin typeface="+mn-lt"/>
              <a:ea typeface="+mn-ea"/>
              <a:cs typeface="+mn-cs"/>
            </a:endParaRPr>
          </a:p>
          <a:p>
            <a:pPr marL="212609" indent="-212609" algn="ctr" defTabSz="566956"/>
            <a:r>
              <a:rPr lang="en-US" sz="2232" kern="1200">
                <a:solidFill>
                  <a:schemeClr val="tx1"/>
                </a:solidFill>
                <a:latin typeface="+mn-lt"/>
                <a:ea typeface="+mn-ea"/>
                <a:cs typeface="Calibri" panose="020F0502020204030204"/>
              </a:rPr>
              <a:t>Community Safety Partnerships?</a:t>
            </a:r>
            <a:endParaRPr lang="en-US" sz="1984" kern="1200">
              <a:solidFill>
                <a:schemeClr val="tx1"/>
              </a:solidFill>
              <a:latin typeface="+mn-lt"/>
              <a:ea typeface="+mn-ea"/>
              <a:cs typeface="+mn-cs"/>
            </a:endParaRPr>
          </a:p>
          <a:p>
            <a:pPr marL="212609" indent="-212609" algn="ctr" defTabSz="566956"/>
            <a:r>
              <a:rPr lang="en-US" sz="2232" kern="1200">
                <a:solidFill>
                  <a:schemeClr val="tx1"/>
                </a:solidFill>
                <a:latin typeface="+mn-lt"/>
                <a:ea typeface="+mn-ea"/>
                <a:cs typeface="Calibri" panose="020F0502020204030204"/>
              </a:rPr>
              <a:t>Safeguarding Adults Boards?</a:t>
            </a:r>
          </a:p>
          <a:p>
            <a:pPr marL="212609" indent="-212609" algn="ctr" defTabSz="566956"/>
            <a:r>
              <a:rPr lang="en-US" sz="2232" kern="1200">
                <a:solidFill>
                  <a:schemeClr val="tx1"/>
                </a:solidFill>
                <a:latin typeface="+mn-lt"/>
                <a:ea typeface="+mn-ea"/>
                <a:cs typeface="Calibri" panose="020F0502020204030204"/>
              </a:rPr>
              <a:t>Violence Reduction Units?</a:t>
            </a:r>
          </a:p>
          <a:p>
            <a:pPr marL="0" indent="0" algn="ctr" defTabSz="566956">
              <a:buNone/>
            </a:pPr>
            <a:endParaRPr lang="en-US" sz="2232" kern="1200">
              <a:solidFill>
                <a:schemeClr val="tx1"/>
              </a:solidFill>
              <a:latin typeface="+mn-lt"/>
              <a:ea typeface="+mn-ea"/>
              <a:cs typeface="Calibri" panose="020F0502020204030204"/>
            </a:endParaRPr>
          </a:p>
          <a:p>
            <a:pPr marL="0" indent="0" algn="ctr" defTabSz="566956">
              <a:buNone/>
            </a:pPr>
            <a:endParaRPr lang="en-US" sz="2232" kern="1200">
              <a:solidFill>
                <a:schemeClr val="tx1"/>
              </a:solidFill>
              <a:latin typeface="+mn-lt"/>
              <a:ea typeface="+mn-ea"/>
              <a:cs typeface="Calibri" panose="020F0502020204030204"/>
            </a:endParaRPr>
          </a:p>
          <a:p>
            <a:pPr marL="0" indent="0">
              <a:buNone/>
            </a:pPr>
            <a:endParaRPr lang="en-US" sz="2200">
              <a:ea typeface="Calibri"/>
              <a:cs typeface="Calibri" panose="020F0502020204030204"/>
            </a:endParaRPr>
          </a:p>
        </p:txBody>
      </p:sp>
      <p:graphicFrame>
        <p:nvGraphicFramePr>
          <p:cNvPr id="4" name="Diagram 4">
            <a:extLst>
              <a:ext uri="{FF2B5EF4-FFF2-40B4-BE49-F238E27FC236}">
                <a16:creationId xmlns:a16="http://schemas.microsoft.com/office/drawing/2014/main" id="{D533FA2B-12FE-4093-58C4-3E9B68F804A7}"/>
              </a:ext>
            </a:extLst>
          </p:cNvPr>
          <p:cNvGraphicFramePr/>
          <p:nvPr/>
        </p:nvGraphicFramePr>
        <p:xfrm>
          <a:off x="838200" y="1785219"/>
          <a:ext cx="5857071" cy="43456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4374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059D2-E220-AA4D-7F4A-0F40484B9051}"/>
              </a:ext>
            </a:extLst>
          </p:cNvPr>
          <p:cNvSpPr>
            <a:spLocks noGrp="1"/>
          </p:cNvSpPr>
          <p:nvPr>
            <p:ph type="ctrTitle"/>
          </p:nvPr>
        </p:nvSpPr>
        <p:spPr>
          <a:xfrm>
            <a:off x="457199" y="1420283"/>
            <a:ext cx="11132545" cy="4242530"/>
          </a:xfrm>
        </p:spPr>
        <p:txBody>
          <a:bodyPr>
            <a:normAutofit fontScale="90000"/>
          </a:bodyPr>
          <a:lstStyle/>
          <a:p>
            <a:r>
              <a:rPr lang="en-GB" sz="4000" b="1" dirty="0"/>
              <a:t>Newcastle’s Approach</a:t>
            </a:r>
            <a:r>
              <a:rPr lang="en-GB" sz="1800" dirty="0"/>
              <a:t> </a:t>
            </a:r>
            <a:br>
              <a:rPr lang="en-GB" sz="1800" dirty="0"/>
            </a:br>
            <a:br>
              <a:rPr lang="en-GB" sz="1800" dirty="0"/>
            </a:br>
            <a:r>
              <a:rPr lang="en-GB" sz="1800" dirty="0"/>
              <a:t>- 10 years experience</a:t>
            </a:r>
            <a:br>
              <a:rPr lang="en-GB" sz="1800" dirty="0"/>
            </a:br>
            <a:r>
              <a:rPr lang="en-GB" sz="1800" dirty="0"/>
              <a:t>- Use of safeguarding procedures both operationally and strategically-sub committee</a:t>
            </a:r>
            <a:br>
              <a:rPr lang="en-GB" sz="1800" dirty="0"/>
            </a:br>
            <a:r>
              <a:rPr lang="en-GB" sz="1800" dirty="0"/>
              <a:t>- Dedicated exploitation roles in adult safeguarding</a:t>
            </a:r>
            <a:br>
              <a:rPr lang="en-GB" sz="1800" dirty="0"/>
            </a:br>
            <a:r>
              <a:rPr lang="en-GB" sz="1800" dirty="0"/>
              <a:t>- We are considered as an area of best practice nationally </a:t>
            </a:r>
            <a:br>
              <a:rPr lang="en-GB" sz="1800" dirty="0"/>
            </a:br>
            <a:r>
              <a:rPr lang="en-GB" sz="1800" dirty="0"/>
              <a:t>- We were first to be recognised nationally for all age exploitation </a:t>
            </a:r>
            <a:br>
              <a:rPr lang="en-GB" sz="1800" dirty="0"/>
            </a:br>
            <a:r>
              <a:rPr lang="en-GB" sz="1800" dirty="0"/>
              <a:t>- Awards – Adult social work team of the year gold award 2017</a:t>
            </a:r>
            <a:br>
              <a:rPr lang="en-GB" sz="1800" dirty="0"/>
            </a:br>
            <a:r>
              <a:rPr lang="en-GB" sz="1800" dirty="0"/>
              <a:t>- Our interpretation of adult at risk criteria</a:t>
            </a:r>
            <a:br>
              <a:rPr lang="en-GB" sz="1800" dirty="0"/>
            </a:br>
            <a:r>
              <a:rPr lang="en-GB" sz="1800" dirty="0"/>
              <a:t>- Dedicated safeguarding adults unit and MASH</a:t>
            </a:r>
            <a:br>
              <a:rPr lang="en-GB" sz="1800" dirty="0"/>
            </a:br>
            <a:r>
              <a:rPr lang="en-GB" sz="1800" dirty="0"/>
              <a:t>- Partnership working- regional exploitation meetings</a:t>
            </a:r>
            <a:br>
              <a:rPr lang="en-GB" sz="1800" dirty="0"/>
            </a:br>
            <a:r>
              <a:rPr lang="en-GB" sz="1800" dirty="0"/>
              <a:t>- Recognition of transitions </a:t>
            </a:r>
            <a:br>
              <a:rPr lang="en-GB" dirty="0"/>
            </a:br>
            <a:endParaRPr lang="en-GB" dirty="0"/>
          </a:p>
        </p:txBody>
      </p:sp>
      <p:pic>
        <p:nvPicPr>
          <p:cNvPr id="3" name="Picture 2" descr="Newcastle Safeguarding Adults Board ...">
            <a:extLst>
              <a:ext uri="{FF2B5EF4-FFF2-40B4-BE49-F238E27FC236}">
                <a16:creationId xmlns:a16="http://schemas.microsoft.com/office/drawing/2014/main" id="{9F25415F-4208-D95E-BAEC-A5EB9225A711}"/>
              </a:ext>
            </a:extLst>
          </p:cNvPr>
          <p:cNvPicPr>
            <a:picLocks noChangeAspect="1"/>
          </p:cNvPicPr>
          <p:nvPr/>
        </p:nvPicPr>
        <p:blipFill>
          <a:blip r:embed="rId3"/>
          <a:stretch>
            <a:fillRect/>
          </a:stretch>
        </p:blipFill>
        <p:spPr>
          <a:xfrm>
            <a:off x="9056461" y="4465411"/>
            <a:ext cx="2533650" cy="1809750"/>
          </a:xfrm>
          <a:prstGeom prst="rect">
            <a:avLst/>
          </a:prstGeom>
          <a:ln>
            <a:noFill/>
          </a:ln>
          <a:effectLst>
            <a:softEdge rad="112500"/>
          </a:effectLst>
        </p:spPr>
      </p:pic>
    </p:spTree>
    <p:extLst>
      <p:ext uri="{BB962C8B-B14F-4D97-AF65-F5344CB8AC3E}">
        <p14:creationId xmlns:p14="http://schemas.microsoft.com/office/powerpoint/2010/main" val="2273785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E4EB3-065C-DC67-2169-8DEF53CEFEE9}"/>
              </a:ext>
            </a:extLst>
          </p:cNvPr>
          <p:cNvSpPr>
            <a:spLocks noGrp="1"/>
          </p:cNvSpPr>
          <p:nvPr>
            <p:ph type="title"/>
          </p:nvPr>
        </p:nvSpPr>
        <p:spPr>
          <a:xfrm>
            <a:off x="5847443" y="484632"/>
            <a:ext cx="5852943" cy="1609344"/>
          </a:xfrm>
          <a:ln>
            <a:noFill/>
          </a:ln>
        </p:spPr>
        <p:txBody>
          <a:bodyPr>
            <a:normAutofit fontScale="90000"/>
          </a:bodyPr>
          <a:lstStyle/>
          <a:p>
            <a:r>
              <a:rPr lang="en-GB" sz="4000" b="1">
                <a:solidFill>
                  <a:schemeClr val="bg1"/>
                </a:solidFill>
              </a:rPr>
              <a:t>Operation Sanctuary </a:t>
            </a:r>
            <a:r>
              <a:rPr lang="en-GB" sz="4000">
                <a:solidFill>
                  <a:schemeClr val="bg1"/>
                </a:solidFill>
              </a:rPr>
              <a:t>– the way we work and why</a:t>
            </a:r>
          </a:p>
        </p:txBody>
      </p:sp>
      <p:sp>
        <p:nvSpPr>
          <p:cNvPr id="12" name="Content Placeholder 11">
            <a:extLst>
              <a:ext uri="{FF2B5EF4-FFF2-40B4-BE49-F238E27FC236}">
                <a16:creationId xmlns:a16="http://schemas.microsoft.com/office/drawing/2014/main" id="{6A63255F-D80E-A884-7DA7-B0ABD1D9D93F}"/>
              </a:ext>
            </a:extLst>
          </p:cNvPr>
          <p:cNvSpPr txBox="1">
            <a:spLocks noGrp="1"/>
          </p:cNvSpPr>
          <p:nvPr>
            <p:ph idx="1"/>
          </p:nvPr>
        </p:nvSpPr>
        <p:spPr>
          <a:xfrm>
            <a:off x="6400800" y="2620335"/>
            <a:ext cx="5118756" cy="3551865"/>
          </a:xfrm>
          <a:prstGeom prst="rect">
            <a:avLst/>
          </a:prstGeom>
        </p:spPr>
        <p:txBody>
          <a:bodyPr vert="horz" lIns="91440" tIns="45720" rIns="91440" bIns="45720" rtlCol="0" anchor="t">
            <a:normAutofit fontScale="77500" lnSpcReduction="20000"/>
          </a:bodyPr>
          <a:lstStyle/>
          <a:p>
            <a:pPr lvl="1" defTabSz="609630">
              <a:buFont typeface="Wingdings" panose="05000000000000000000" pitchFamily="2" charset="2"/>
              <a:buChar char="§"/>
            </a:pPr>
            <a:r>
              <a:rPr lang="en-US" sz="2650"/>
              <a:t>Joint Serious Case Review</a:t>
            </a:r>
          </a:p>
          <a:p>
            <a:pPr lvl="1" defTabSz="609630">
              <a:buFont typeface="Wingdings" panose="05000000000000000000" pitchFamily="2" charset="2"/>
              <a:buChar char="§"/>
            </a:pPr>
            <a:r>
              <a:rPr lang="en-US" sz="2650"/>
              <a:t>Exploitation involves adults too</a:t>
            </a:r>
          </a:p>
          <a:p>
            <a:pPr lvl="1">
              <a:buFont typeface="Wingdings" panose="05000000000000000000" pitchFamily="2" charset="2"/>
              <a:buChar char="§"/>
            </a:pPr>
            <a:endParaRPr lang="en-US" sz="2650"/>
          </a:p>
          <a:p>
            <a:pPr marL="4445" lvl="1" indent="0">
              <a:buNone/>
            </a:pPr>
            <a:endParaRPr lang="en-GB" sz="2000" b="1">
              <a:solidFill>
                <a:srgbClr val="404040"/>
              </a:solidFill>
            </a:endParaRPr>
          </a:p>
          <a:p>
            <a:pPr marL="4445" lvl="1" indent="0" algn="ctr">
              <a:buNone/>
            </a:pPr>
            <a:r>
              <a:rPr lang="en-GB" sz="2900" b="1">
                <a:solidFill>
                  <a:srgbClr val="CC3399"/>
                </a:solidFill>
              </a:rPr>
              <a:t>“Effective safeguarding is a collective responsibility and requires a culture of robust interagency and professional challenge of practice and strategy.”</a:t>
            </a:r>
          </a:p>
          <a:p>
            <a:pPr lvl="1" defTabSz="609630"/>
            <a:endParaRPr lang="en-US" sz="2000"/>
          </a:p>
          <a:p>
            <a:pPr lvl="1" defTabSz="609630"/>
            <a:endParaRPr lang="en-US" sz="2000"/>
          </a:p>
          <a:p>
            <a:endParaRPr lang="en-GB" sz="2000"/>
          </a:p>
        </p:txBody>
      </p:sp>
      <p:pic>
        <p:nvPicPr>
          <p:cNvPr id="17" name="Picture 16" descr="A white paper with black text&#10;&#10;Description automatically generated with low confidence">
            <a:extLst>
              <a:ext uri="{FF2B5EF4-FFF2-40B4-BE49-F238E27FC236}">
                <a16:creationId xmlns:a16="http://schemas.microsoft.com/office/drawing/2014/main" id="{979AA9E8-8B97-9DF4-94A1-03956C79E8DB}"/>
              </a:ext>
            </a:extLst>
          </p:cNvPr>
          <p:cNvPicPr>
            <a:picLocks noChangeAspect="1"/>
          </p:cNvPicPr>
          <p:nvPr/>
        </p:nvPicPr>
        <p:blipFill rotWithShape="1">
          <a:blip r:embed="rId3"/>
          <a:srcRect t="3991" r="2" b="5486"/>
          <a:stretch/>
        </p:blipFill>
        <p:spPr>
          <a:xfrm>
            <a:off x="91453" y="484633"/>
            <a:ext cx="2917443" cy="3407767"/>
          </a:xfrm>
          <a:prstGeom prst="rect">
            <a:avLst/>
          </a:prstGeom>
        </p:spPr>
      </p:pic>
      <p:pic>
        <p:nvPicPr>
          <p:cNvPr id="14" name="Picture 13" descr="A collage of men's faces&#10;&#10;Description automatically generated with low confidence">
            <a:extLst>
              <a:ext uri="{FF2B5EF4-FFF2-40B4-BE49-F238E27FC236}">
                <a16:creationId xmlns:a16="http://schemas.microsoft.com/office/drawing/2014/main" id="{00FEB577-6A22-69D9-B657-EEF9F9298A4E}"/>
              </a:ext>
            </a:extLst>
          </p:cNvPr>
          <p:cNvPicPr>
            <a:picLocks noChangeAspect="1"/>
          </p:cNvPicPr>
          <p:nvPr/>
        </p:nvPicPr>
        <p:blipFill rotWithShape="1">
          <a:blip r:embed="rId4"/>
          <a:srcRect t="1591" r="2" b="2"/>
          <a:stretch/>
        </p:blipFill>
        <p:spPr>
          <a:xfrm>
            <a:off x="2747639" y="484626"/>
            <a:ext cx="2917457" cy="3407773"/>
          </a:xfrm>
          <a:prstGeom prst="rect">
            <a:avLst/>
          </a:prstGeom>
        </p:spPr>
      </p:pic>
      <p:pic>
        <p:nvPicPr>
          <p:cNvPr id="15" name="Picture 14" descr="A person and person sitting at a table&#10;&#10;Description automatically generated with medium confidence">
            <a:extLst>
              <a:ext uri="{FF2B5EF4-FFF2-40B4-BE49-F238E27FC236}">
                <a16:creationId xmlns:a16="http://schemas.microsoft.com/office/drawing/2014/main" id="{96061C4C-C3DC-1614-0D5B-B73A45C63150}"/>
              </a:ext>
            </a:extLst>
          </p:cNvPr>
          <p:cNvPicPr>
            <a:picLocks noChangeAspect="1"/>
          </p:cNvPicPr>
          <p:nvPr/>
        </p:nvPicPr>
        <p:blipFill rotWithShape="1">
          <a:blip r:embed="rId5"/>
          <a:srcRect r="1" b="20895"/>
          <a:stretch/>
        </p:blipFill>
        <p:spPr>
          <a:xfrm>
            <a:off x="14" y="3494314"/>
            <a:ext cx="5926339" cy="3363686"/>
          </a:xfrm>
          <a:prstGeom prst="rect">
            <a:avLst/>
          </a:prstGeom>
        </p:spPr>
      </p:pic>
    </p:spTree>
    <p:extLst>
      <p:ext uri="{BB962C8B-B14F-4D97-AF65-F5344CB8AC3E}">
        <p14:creationId xmlns:p14="http://schemas.microsoft.com/office/powerpoint/2010/main" val="4060459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8">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endParaRPr lang="en-US" sz="800"/>
          </a:p>
        </p:txBody>
      </p:sp>
      <p:pic>
        <p:nvPicPr>
          <p:cNvPr id="4" name="Picture 3">
            <a:extLst>
              <a:ext uri="{FF2B5EF4-FFF2-40B4-BE49-F238E27FC236}">
                <a16:creationId xmlns:a16="http://schemas.microsoft.com/office/drawing/2014/main" id="{B7333C79-0607-7207-6228-352BAA79DC06}"/>
              </a:ext>
            </a:extLst>
          </p:cNvPr>
          <p:cNvPicPr>
            <a:picLocks noChangeAspect="1"/>
          </p:cNvPicPr>
          <p:nvPr/>
        </p:nvPicPr>
        <p:blipFill>
          <a:blip r:embed="rId3"/>
          <a:stretch>
            <a:fillRect/>
          </a:stretch>
        </p:blipFill>
        <p:spPr>
          <a:xfrm>
            <a:off x="764988" y="1036673"/>
            <a:ext cx="3368969" cy="4784652"/>
          </a:xfrm>
          <a:prstGeom prst="rect">
            <a:avLst/>
          </a:prstGeom>
        </p:spPr>
      </p:pic>
      <p:sp>
        <p:nvSpPr>
          <p:cNvPr id="12" name="Freeform: Shape 10">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 name="Title 1">
            <a:extLst>
              <a:ext uri="{FF2B5EF4-FFF2-40B4-BE49-F238E27FC236}">
                <a16:creationId xmlns:a16="http://schemas.microsoft.com/office/drawing/2014/main" id="{5244B747-2304-E684-A1DE-75BACCB849C8}"/>
              </a:ext>
            </a:extLst>
          </p:cNvPr>
          <p:cNvSpPr>
            <a:spLocks noGrp="1"/>
          </p:cNvSpPr>
          <p:nvPr>
            <p:ph type="title"/>
          </p:nvPr>
        </p:nvSpPr>
        <p:spPr>
          <a:xfrm>
            <a:off x="5759354" y="457201"/>
            <a:ext cx="5337270" cy="1835911"/>
          </a:xfrm>
        </p:spPr>
        <p:txBody>
          <a:bodyPr anchor="b">
            <a:norm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5000">
                <a:solidFill>
                  <a:srgbClr val="FFFFFF"/>
                </a:solidFill>
                <a:cs typeface="Calibri Light"/>
              </a:rPr>
              <a:t>What has worked strategically for us…</a:t>
            </a:r>
            <a:endParaRPr lang="en-US" sz="5000">
              <a:solidFill>
                <a:srgbClr val="FFFFFF"/>
              </a:solidFill>
            </a:endParaRPr>
          </a:p>
          <a:p>
            <a:endParaRPr lang="en-US" sz="5000">
              <a:solidFill>
                <a:srgbClr val="FFFFFF"/>
              </a:solidFill>
              <a:cs typeface="Calibri Light"/>
            </a:endParaRPr>
          </a:p>
        </p:txBody>
      </p:sp>
      <p:sp>
        <p:nvSpPr>
          <p:cNvPr id="21"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306324 w 5029200"/>
              <a:gd name="connsiteY1" fmla="*/ 0 h 18288"/>
              <a:gd name="connsiteX2" fmla="*/ 864108 w 5029200"/>
              <a:gd name="connsiteY2" fmla="*/ 0 h 18288"/>
              <a:gd name="connsiteX3" fmla="*/ 1371600 w 5029200"/>
              <a:gd name="connsiteY3" fmla="*/ 0 h 18288"/>
              <a:gd name="connsiteX4" fmla="*/ 1677924 w 5029200"/>
              <a:gd name="connsiteY4" fmla="*/ 0 h 18288"/>
              <a:gd name="connsiteX5" fmla="*/ 2084832 w 5029200"/>
              <a:gd name="connsiteY5" fmla="*/ 0 h 18288"/>
              <a:gd name="connsiteX6" fmla="*/ 2642616 w 5029200"/>
              <a:gd name="connsiteY6" fmla="*/ 0 h 18288"/>
              <a:gd name="connsiteX7" fmla="*/ 3099816 w 5029200"/>
              <a:gd name="connsiteY7" fmla="*/ 0 h 18288"/>
              <a:gd name="connsiteX8" fmla="*/ 3607308 w 5029200"/>
              <a:gd name="connsiteY8" fmla="*/ 0 h 18288"/>
              <a:gd name="connsiteX9" fmla="*/ 4014216 w 5029200"/>
              <a:gd name="connsiteY9" fmla="*/ 0 h 18288"/>
              <a:gd name="connsiteX10" fmla="*/ 4471416 w 5029200"/>
              <a:gd name="connsiteY10" fmla="*/ 0 h 18288"/>
              <a:gd name="connsiteX11" fmla="*/ 5029200 w 5029200"/>
              <a:gd name="connsiteY11" fmla="*/ 0 h 18288"/>
              <a:gd name="connsiteX12" fmla="*/ 5029200 w 5029200"/>
              <a:gd name="connsiteY12" fmla="*/ 18288 h 18288"/>
              <a:gd name="connsiteX13" fmla="*/ 4722876 w 5029200"/>
              <a:gd name="connsiteY13" fmla="*/ 18288 h 18288"/>
              <a:gd name="connsiteX14" fmla="*/ 4416552 w 5029200"/>
              <a:gd name="connsiteY14" fmla="*/ 18288 h 18288"/>
              <a:gd name="connsiteX15" fmla="*/ 3909060 w 5029200"/>
              <a:gd name="connsiteY15" fmla="*/ 18288 h 18288"/>
              <a:gd name="connsiteX16" fmla="*/ 3602736 w 5029200"/>
              <a:gd name="connsiteY16" fmla="*/ 18288 h 18288"/>
              <a:gd name="connsiteX17" fmla="*/ 3145536 w 5029200"/>
              <a:gd name="connsiteY17" fmla="*/ 18288 h 18288"/>
              <a:gd name="connsiteX18" fmla="*/ 2788920 w 5029200"/>
              <a:gd name="connsiteY18" fmla="*/ 18288 h 18288"/>
              <a:gd name="connsiteX19" fmla="*/ 2331720 w 5029200"/>
              <a:gd name="connsiteY19" fmla="*/ 18288 h 18288"/>
              <a:gd name="connsiteX20" fmla="*/ 1874520 w 5029200"/>
              <a:gd name="connsiteY20" fmla="*/ 18288 h 18288"/>
              <a:gd name="connsiteX21" fmla="*/ 1417320 w 5029200"/>
              <a:gd name="connsiteY21" fmla="*/ 18288 h 18288"/>
              <a:gd name="connsiteX22" fmla="*/ 960120 w 5029200"/>
              <a:gd name="connsiteY22" fmla="*/ 18288 h 18288"/>
              <a:gd name="connsiteX23" fmla="*/ 553212 w 5029200"/>
              <a:gd name="connsiteY23" fmla="*/ 18288 h 18288"/>
              <a:gd name="connsiteX24" fmla="*/ 0 w 5029200"/>
              <a:gd name="connsiteY24" fmla="*/ 18288 h 18288"/>
              <a:gd name="connsiteX25" fmla="*/ 0 w 5029200"/>
              <a:gd name="connsiteY25" fmla="*/ 0 h 18288"/>
              <a:gd name="connsiteX0" fmla="*/ 0 w 5029200"/>
              <a:gd name="connsiteY0" fmla="*/ 0 h 18288"/>
              <a:gd name="connsiteX1" fmla="*/ 406908 w 5029200"/>
              <a:gd name="connsiteY1" fmla="*/ 0 h 18288"/>
              <a:gd name="connsiteX2" fmla="*/ 713232 w 5029200"/>
              <a:gd name="connsiteY2" fmla="*/ 0 h 18288"/>
              <a:gd name="connsiteX3" fmla="*/ 1271016 w 5029200"/>
              <a:gd name="connsiteY3" fmla="*/ 0 h 18288"/>
              <a:gd name="connsiteX4" fmla="*/ 1677924 w 5029200"/>
              <a:gd name="connsiteY4" fmla="*/ 0 h 18288"/>
              <a:gd name="connsiteX5" fmla="*/ 2084832 w 5029200"/>
              <a:gd name="connsiteY5" fmla="*/ 0 h 18288"/>
              <a:gd name="connsiteX6" fmla="*/ 2642616 w 5029200"/>
              <a:gd name="connsiteY6" fmla="*/ 0 h 18288"/>
              <a:gd name="connsiteX7" fmla="*/ 2999232 w 5029200"/>
              <a:gd name="connsiteY7" fmla="*/ 0 h 18288"/>
              <a:gd name="connsiteX8" fmla="*/ 3557016 w 5029200"/>
              <a:gd name="connsiteY8" fmla="*/ 0 h 18288"/>
              <a:gd name="connsiteX9" fmla="*/ 4114800 w 5029200"/>
              <a:gd name="connsiteY9" fmla="*/ 0 h 18288"/>
              <a:gd name="connsiteX10" fmla="*/ 4572000 w 5029200"/>
              <a:gd name="connsiteY10" fmla="*/ 0 h 18288"/>
              <a:gd name="connsiteX11" fmla="*/ 5029200 w 5029200"/>
              <a:gd name="connsiteY11" fmla="*/ 0 h 18288"/>
              <a:gd name="connsiteX12" fmla="*/ 5029200 w 5029200"/>
              <a:gd name="connsiteY12" fmla="*/ 18288 h 18288"/>
              <a:gd name="connsiteX13" fmla="*/ 4722876 w 5029200"/>
              <a:gd name="connsiteY13" fmla="*/ 18288 h 18288"/>
              <a:gd name="connsiteX14" fmla="*/ 4165092 w 5029200"/>
              <a:gd name="connsiteY14" fmla="*/ 18288 h 18288"/>
              <a:gd name="connsiteX15" fmla="*/ 3808476 w 5029200"/>
              <a:gd name="connsiteY15" fmla="*/ 18288 h 18288"/>
              <a:gd name="connsiteX16" fmla="*/ 3351276 w 5029200"/>
              <a:gd name="connsiteY16" fmla="*/ 18288 h 18288"/>
              <a:gd name="connsiteX17" fmla="*/ 2793492 w 5029200"/>
              <a:gd name="connsiteY17" fmla="*/ 18288 h 18288"/>
              <a:gd name="connsiteX18" fmla="*/ 2336292 w 5029200"/>
              <a:gd name="connsiteY18" fmla="*/ 18288 h 18288"/>
              <a:gd name="connsiteX19" fmla="*/ 2029968 w 5029200"/>
              <a:gd name="connsiteY19" fmla="*/ 18288 h 18288"/>
              <a:gd name="connsiteX20" fmla="*/ 1673352 w 5029200"/>
              <a:gd name="connsiteY20" fmla="*/ 18288 h 18288"/>
              <a:gd name="connsiteX21" fmla="*/ 1115568 w 5029200"/>
              <a:gd name="connsiteY21" fmla="*/ 18288 h 18288"/>
              <a:gd name="connsiteX22" fmla="*/ 658368 w 5029200"/>
              <a:gd name="connsiteY22" fmla="*/ 18288 h 18288"/>
              <a:gd name="connsiteX23" fmla="*/ 0 w 5029200"/>
              <a:gd name="connsiteY23" fmla="*/ 18288 h 18288"/>
              <a:gd name="connsiteX24" fmla="*/ 0 w 5029200"/>
              <a:gd name="connsiteY2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29200" h="18288" fill="none" extrusionOk="0">
                <a:moveTo>
                  <a:pt x="0" y="0"/>
                </a:moveTo>
                <a:cubicBezTo>
                  <a:pt x="93311" y="5051"/>
                  <a:pt x="169379" y="-9933"/>
                  <a:pt x="306324" y="0"/>
                </a:cubicBezTo>
                <a:cubicBezTo>
                  <a:pt x="440429" y="1628"/>
                  <a:pt x="718372" y="-122"/>
                  <a:pt x="864108" y="0"/>
                </a:cubicBezTo>
                <a:cubicBezTo>
                  <a:pt x="994187" y="7488"/>
                  <a:pt x="1262747" y="1877"/>
                  <a:pt x="1371600" y="0"/>
                </a:cubicBezTo>
                <a:cubicBezTo>
                  <a:pt x="1495748" y="22915"/>
                  <a:pt x="1540781" y="21727"/>
                  <a:pt x="1677924" y="0"/>
                </a:cubicBezTo>
                <a:cubicBezTo>
                  <a:pt x="1825981" y="-7943"/>
                  <a:pt x="1995447" y="-25644"/>
                  <a:pt x="2084832" y="0"/>
                </a:cubicBezTo>
                <a:cubicBezTo>
                  <a:pt x="2187980" y="11878"/>
                  <a:pt x="2452379" y="26586"/>
                  <a:pt x="2642616" y="0"/>
                </a:cubicBezTo>
                <a:cubicBezTo>
                  <a:pt x="2865293" y="6701"/>
                  <a:pt x="2903165" y="-1280"/>
                  <a:pt x="3099816" y="0"/>
                </a:cubicBezTo>
                <a:cubicBezTo>
                  <a:pt x="3307671" y="13318"/>
                  <a:pt x="3397258" y="-34504"/>
                  <a:pt x="3607308" y="0"/>
                </a:cubicBezTo>
                <a:cubicBezTo>
                  <a:pt x="3803971" y="23734"/>
                  <a:pt x="3871429" y="-9220"/>
                  <a:pt x="4014216" y="0"/>
                </a:cubicBezTo>
                <a:cubicBezTo>
                  <a:pt x="4180055" y="288"/>
                  <a:pt x="4270712" y="-9111"/>
                  <a:pt x="4471416" y="0"/>
                </a:cubicBezTo>
                <a:cubicBezTo>
                  <a:pt x="4655333" y="-14370"/>
                  <a:pt x="4919191" y="-1789"/>
                  <a:pt x="5029200" y="0"/>
                </a:cubicBezTo>
                <a:cubicBezTo>
                  <a:pt x="5029086" y="7242"/>
                  <a:pt x="5030718" y="10727"/>
                  <a:pt x="5029200" y="18288"/>
                </a:cubicBezTo>
                <a:cubicBezTo>
                  <a:pt x="4913341" y="28726"/>
                  <a:pt x="4875245" y="19044"/>
                  <a:pt x="4722876" y="18288"/>
                </a:cubicBezTo>
                <a:cubicBezTo>
                  <a:pt x="4560511" y="22705"/>
                  <a:pt x="4485213" y="26104"/>
                  <a:pt x="4416552" y="18288"/>
                </a:cubicBezTo>
                <a:cubicBezTo>
                  <a:pt x="4351240" y="-28724"/>
                  <a:pt x="4094406" y="-10221"/>
                  <a:pt x="3909060" y="18288"/>
                </a:cubicBezTo>
                <a:cubicBezTo>
                  <a:pt x="3728913" y="27065"/>
                  <a:pt x="3738954" y="28781"/>
                  <a:pt x="3602736" y="18288"/>
                </a:cubicBezTo>
                <a:cubicBezTo>
                  <a:pt x="3487225" y="-9045"/>
                  <a:pt x="3369815" y="18117"/>
                  <a:pt x="3145536" y="18288"/>
                </a:cubicBezTo>
                <a:cubicBezTo>
                  <a:pt x="2932464" y="9821"/>
                  <a:pt x="2885131" y="24072"/>
                  <a:pt x="2788920" y="18288"/>
                </a:cubicBezTo>
                <a:cubicBezTo>
                  <a:pt x="2690136" y="26342"/>
                  <a:pt x="2432512" y="19580"/>
                  <a:pt x="2331720" y="18288"/>
                </a:cubicBezTo>
                <a:cubicBezTo>
                  <a:pt x="2229392" y="11371"/>
                  <a:pt x="1945272" y="13313"/>
                  <a:pt x="1874520" y="18288"/>
                </a:cubicBezTo>
                <a:cubicBezTo>
                  <a:pt x="1757181" y="38038"/>
                  <a:pt x="1552713" y="1391"/>
                  <a:pt x="1417320" y="18288"/>
                </a:cubicBezTo>
                <a:cubicBezTo>
                  <a:pt x="1259032" y="19276"/>
                  <a:pt x="1161494" y="35517"/>
                  <a:pt x="960120" y="18288"/>
                </a:cubicBezTo>
                <a:cubicBezTo>
                  <a:pt x="741098" y="5179"/>
                  <a:pt x="676297" y="24801"/>
                  <a:pt x="553212" y="18288"/>
                </a:cubicBezTo>
                <a:cubicBezTo>
                  <a:pt x="424323" y="11190"/>
                  <a:pt x="212020" y="22191"/>
                  <a:pt x="0" y="18288"/>
                </a:cubicBezTo>
                <a:cubicBezTo>
                  <a:pt x="358" y="10509"/>
                  <a:pt x="-451" y="5336"/>
                  <a:pt x="0" y="0"/>
                </a:cubicBezTo>
                <a:close/>
              </a:path>
              <a:path w="5029200" h="18288" stroke="0" extrusionOk="0">
                <a:moveTo>
                  <a:pt x="0" y="0"/>
                </a:moveTo>
                <a:cubicBezTo>
                  <a:pt x="94741" y="14214"/>
                  <a:pt x="213732" y="5431"/>
                  <a:pt x="406908" y="0"/>
                </a:cubicBezTo>
                <a:cubicBezTo>
                  <a:pt x="592685" y="8302"/>
                  <a:pt x="600765" y="15603"/>
                  <a:pt x="713232" y="0"/>
                </a:cubicBezTo>
                <a:cubicBezTo>
                  <a:pt x="810012" y="-17991"/>
                  <a:pt x="1054267" y="-2793"/>
                  <a:pt x="1271016" y="0"/>
                </a:cubicBezTo>
                <a:cubicBezTo>
                  <a:pt x="1489856" y="-19998"/>
                  <a:pt x="1544518" y="-15620"/>
                  <a:pt x="1677924" y="0"/>
                </a:cubicBezTo>
                <a:cubicBezTo>
                  <a:pt x="1816790" y="11545"/>
                  <a:pt x="2002703" y="-7335"/>
                  <a:pt x="2084832" y="0"/>
                </a:cubicBezTo>
                <a:cubicBezTo>
                  <a:pt x="2177940" y="40294"/>
                  <a:pt x="2447019" y="-26233"/>
                  <a:pt x="2642616" y="0"/>
                </a:cubicBezTo>
                <a:cubicBezTo>
                  <a:pt x="2859079" y="10903"/>
                  <a:pt x="2838313" y="-15080"/>
                  <a:pt x="2999232" y="0"/>
                </a:cubicBezTo>
                <a:cubicBezTo>
                  <a:pt x="3136956" y="12111"/>
                  <a:pt x="3325493" y="27570"/>
                  <a:pt x="3557016" y="0"/>
                </a:cubicBezTo>
                <a:cubicBezTo>
                  <a:pt x="3805822" y="4384"/>
                  <a:pt x="3860830" y="-9182"/>
                  <a:pt x="4114800" y="0"/>
                </a:cubicBezTo>
                <a:cubicBezTo>
                  <a:pt x="4372648" y="3636"/>
                  <a:pt x="4433593" y="-15997"/>
                  <a:pt x="4572000" y="0"/>
                </a:cubicBezTo>
                <a:cubicBezTo>
                  <a:pt x="4736746" y="-12490"/>
                  <a:pt x="4889308" y="-24441"/>
                  <a:pt x="5029200" y="0"/>
                </a:cubicBezTo>
                <a:cubicBezTo>
                  <a:pt x="5029051" y="6912"/>
                  <a:pt x="5029338" y="13973"/>
                  <a:pt x="5029200" y="18288"/>
                </a:cubicBezTo>
                <a:cubicBezTo>
                  <a:pt x="4913012" y="29605"/>
                  <a:pt x="4810801" y="13708"/>
                  <a:pt x="4722876" y="18288"/>
                </a:cubicBezTo>
                <a:cubicBezTo>
                  <a:pt x="4645406" y="-9848"/>
                  <a:pt x="4383820" y="2600"/>
                  <a:pt x="4165092" y="18288"/>
                </a:cubicBezTo>
                <a:cubicBezTo>
                  <a:pt x="3961942" y="29980"/>
                  <a:pt x="3909473" y="21658"/>
                  <a:pt x="3808476" y="18288"/>
                </a:cubicBezTo>
                <a:cubicBezTo>
                  <a:pt x="3729895" y="1685"/>
                  <a:pt x="3574754" y="-7998"/>
                  <a:pt x="3351276" y="18288"/>
                </a:cubicBezTo>
                <a:cubicBezTo>
                  <a:pt x="3154057" y="40531"/>
                  <a:pt x="3047757" y="19594"/>
                  <a:pt x="2793492" y="18288"/>
                </a:cubicBezTo>
                <a:cubicBezTo>
                  <a:pt x="2562397" y="8726"/>
                  <a:pt x="2484677" y="-5456"/>
                  <a:pt x="2336292" y="18288"/>
                </a:cubicBezTo>
                <a:cubicBezTo>
                  <a:pt x="2184375" y="24381"/>
                  <a:pt x="2126724" y="43704"/>
                  <a:pt x="2029968" y="18288"/>
                </a:cubicBezTo>
                <a:cubicBezTo>
                  <a:pt x="1915865" y="-485"/>
                  <a:pt x="1802230" y="6773"/>
                  <a:pt x="1673352" y="18288"/>
                </a:cubicBezTo>
                <a:cubicBezTo>
                  <a:pt x="1531966" y="8221"/>
                  <a:pt x="1378871" y="44543"/>
                  <a:pt x="1115568" y="18288"/>
                </a:cubicBezTo>
                <a:cubicBezTo>
                  <a:pt x="845307" y="10438"/>
                  <a:pt x="894046" y="31495"/>
                  <a:pt x="658368" y="18288"/>
                </a:cubicBezTo>
                <a:cubicBezTo>
                  <a:pt x="468832" y="18911"/>
                  <a:pt x="285702" y="10252"/>
                  <a:pt x="0" y="18288"/>
                </a:cubicBezTo>
                <a:cubicBezTo>
                  <a:pt x="-379" y="14564"/>
                  <a:pt x="1052" y="7372"/>
                  <a:pt x="0" y="0"/>
                </a:cubicBezTo>
                <a:close/>
              </a:path>
              <a:path w="5029200" h="18288" fill="none" stroke="0" extrusionOk="0">
                <a:moveTo>
                  <a:pt x="0" y="0"/>
                </a:moveTo>
                <a:cubicBezTo>
                  <a:pt x="78444" y="6471"/>
                  <a:pt x="162716" y="-2799"/>
                  <a:pt x="306324" y="0"/>
                </a:cubicBezTo>
                <a:cubicBezTo>
                  <a:pt x="469328" y="8791"/>
                  <a:pt x="703579" y="3530"/>
                  <a:pt x="864108" y="0"/>
                </a:cubicBezTo>
                <a:cubicBezTo>
                  <a:pt x="1005230" y="4604"/>
                  <a:pt x="1252010" y="-17600"/>
                  <a:pt x="1371600" y="0"/>
                </a:cubicBezTo>
                <a:cubicBezTo>
                  <a:pt x="1485376" y="21509"/>
                  <a:pt x="1544750" y="12464"/>
                  <a:pt x="1677924" y="0"/>
                </a:cubicBezTo>
                <a:cubicBezTo>
                  <a:pt x="1826620" y="-10148"/>
                  <a:pt x="2003134" y="-18068"/>
                  <a:pt x="2084832" y="0"/>
                </a:cubicBezTo>
                <a:cubicBezTo>
                  <a:pt x="2122981" y="4129"/>
                  <a:pt x="2399231" y="20694"/>
                  <a:pt x="2642616" y="0"/>
                </a:cubicBezTo>
                <a:cubicBezTo>
                  <a:pt x="2860666" y="-1734"/>
                  <a:pt x="2899238" y="1665"/>
                  <a:pt x="3099816" y="0"/>
                </a:cubicBezTo>
                <a:cubicBezTo>
                  <a:pt x="3301909" y="5561"/>
                  <a:pt x="3411104" y="-19850"/>
                  <a:pt x="3607308" y="0"/>
                </a:cubicBezTo>
                <a:cubicBezTo>
                  <a:pt x="3799710" y="19511"/>
                  <a:pt x="3867750" y="-5027"/>
                  <a:pt x="4014216" y="0"/>
                </a:cubicBezTo>
                <a:cubicBezTo>
                  <a:pt x="4182671" y="32087"/>
                  <a:pt x="4285148" y="21290"/>
                  <a:pt x="4471416" y="0"/>
                </a:cubicBezTo>
                <a:cubicBezTo>
                  <a:pt x="4667711" y="-1097"/>
                  <a:pt x="4927504" y="-12998"/>
                  <a:pt x="5029200" y="0"/>
                </a:cubicBezTo>
                <a:cubicBezTo>
                  <a:pt x="5029838" y="7022"/>
                  <a:pt x="5030161" y="11039"/>
                  <a:pt x="5029200" y="18288"/>
                </a:cubicBezTo>
                <a:cubicBezTo>
                  <a:pt x="4901839" y="27070"/>
                  <a:pt x="4869512" y="16551"/>
                  <a:pt x="4722876" y="18288"/>
                </a:cubicBezTo>
                <a:cubicBezTo>
                  <a:pt x="4571372" y="17877"/>
                  <a:pt x="4480727" y="20839"/>
                  <a:pt x="4416552" y="18288"/>
                </a:cubicBezTo>
                <a:cubicBezTo>
                  <a:pt x="4348434" y="-2635"/>
                  <a:pt x="4066156" y="22203"/>
                  <a:pt x="3909060" y="18288"/>
                </a:cubicBezTo>
                <a:cubicBezTo>
                  <a:pt x="3730123" y="27491"/>
                  <a:pt x="3738940" y="30394"/>
                  <a:pt x="3602736" y="18288"/>
                </a:cubicBezTo>
                <a:cubicBezTo>
                  <a:pt x="3466560" y="22455"/>
                  <a:pt x="3375810" y="9839"/>
                  <a:pt x="3145536" y="18288"/>
                </a:cubicBezTo>
                <a:cubicBezTo>
                  <a:pt x="2928007" y="21571"/>
                  <a:pt x="2878197" y="27690"/>
                  <a:pt x="2788920" y="18288"/>
                </a:cubicBezTo>
                <a:cubicBezTo>
                  <a:pt x="2695998" y="13986"/>
                  <a:pt x="2437967" y="43048"/>
                  <a:pt x="2331720" y="18288"/>
                </a:cubicBezTo>
                <a:cubicBezTo>
                  <a:pt x="2216887" y="-14597"/>
                  <a:pt x="1948253" y="6081"/>
                  <a:pt x="1874520" y="18288"/>
                </a:cubicBezTo>
                <a:cubicBezTo>
                  <a:pt x="1785347" y="32512"/>
                  <a:pt x="1543609" y="54565"/>
                  <a:pt x="1417320" y="18288"/>
                </a:cubicBezTo>
                <a:cubicBezTo>
                  <a:pt x="1276615" y="20653"/>
                  <a:pt x="1160737" y="14374"/>
                  <a:pt x="960120" y="18288"/>
                </a:cubicBezTo>
                <a:cubicBezTo>
                  <a:pt x="763216" y="21357"/>
                  <a:pt x="669402" y="7019"/>
                  <a:pt x="553212" y="18288"/>
                </a:cubicBezTo>
                <a:cubicBezTo>
                  <a:pt x="455899" y="24740"/>
                  <a:pt x="201825" y="22158"/>
                  <a:pt x="0" y="18288"/>
                </a:cubicBezTo>
                <a:cubicBezTo>
                  <a:pt x="629" y="12032"/>
                  <a:pt x="-644" y="5975"/>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custGeom>
                    <a:avLst/>
                    <a:gdLst>
                      <a:gd name="connsiteX0" fmla="*/ 0 w 7543800"/>
                      <a:gd name="connsiteY0" fmla="*/ 0 h 27432"/>
                      <a:gd name="connsiteX1" fmla="*/ 459486 w 7543800"/>
                      <a:gd name="connsiteY1" fmla="*/ 0 h 27432"/>
                      <a:gd name="connsiteX2" fmla="*/ 1296162 w 7543800"/>
                      <a:gd name="connsiteY2" fmla="*/ 0 h 27432"/>
                      <a:gd name="connsiteX3" fmla="*/ 2057400 w 7543800"/>
                      <a:gd name="connsiteY3" fmla="*/ 0 h 27432"/>
                      <a:gd name="connsiteX4" fmla="*/ 2516886 w 7543800"/>
                      <a:gd name="connsiteY4" fmla="*/ 0 h 27432"/>
                      <a:gd name="connsiteX5" fmla="*/ 3127248 w 7543800"/>
                      <a:gd name="connsiteY5" fmla="*/ 0 h 27432"/>
                      <a:gd name="connsiteX6" fmla="*/ 3963924 w 7543800"/>
                      <a:gd name="connsiteY6" fmla="*/ 0 h 27432"/>
                      <a:gd name="connsiteX7" fmla="*/ 4649724 w 7543800"/>
                      <a:gd name="connsiteY7" fmla="*/ 0 h 27432"/>
                      <a:gd name="connsiteX8" fmla="*/ 5410962 w 7543800"/>
                      <a:gd name="connsiteY8" fmla="*/ 0 h 27432"/>
                      <a:gd name="connsiteX9" fmla="*/ 6021324 w 7543800"/>
                      <a:gd name="connsiteY9" fmla="*/ 0 h 27432"/>
                      <a:gd name="connsiteX10" fmla="*/ 6707124 w 7543800"/>
                      <a:gd name="connsiteY10" fmla="*/ 0 h 27432"/>
                      <a:gd name="connsiteX11" fmla="*/ 7543800 w 7543800"/>
                      <a:gd name="connsiteY11" fmla="*/ 0 h 27432"/>
                      <a:gd name="connsiteX12" fmla="*/ 7543800 w 7543800"/>
                      <a:gd name="connsiteY12" fmla="*/ 27432 h 27432"/>
                      <a:gd name="connsiteX13" fmla="*/ 7084314 w 7543800"/>
                      <a:gd name="connsiteY13" fmla="*/ 27432 h 27432"/>
                      <a:gd name="connsiteX14" fmla="*/ 6624828 w 7543800"/>
                      <a:gd name="connsiteY14" fmla="*/ 27432 h 27432"/>
                      <a:gd name="connsiteX15" fmla="*/ 5863590 w 7543800"/>
                      <a:gd name="connsiteY15" fmla="*/ 27432 h 27432"/>
                      <a:gd name="connsiteX16" fmla="*/ 5404104 w 7543800"/>
                      <a:gd name="connsiteY16" fmla="*/ 27432 h 27432"/>
                      <a:gd name="connsiteX17" fmla="*/ 4718304 w 7543800"/>
                      <a:gd name="connsiteY17" fmla="*/ 27432 h 27432"/>
                      <a:gd name="connsiteX18" fmla="*/ 4183380 w 7543800"/>
                      <a:gd name="connsiteY18" fmla="*/ 27432 h 27432"/>
                      <a:gd name="connsiteX19" fmla="*/ 3497580 w 7543800"/>
                      <a:gd name="connsiteY19" fmla="*/ 27432 h 27432"/>
                      <a:gd name="connsiteX20" fmla="*/ 2811780 w 7543800"/>
                      <a:gd name="connsiteY20" fmla="*/ 27432 h 27432"/>
                      <a:gd name="connsiteX21" fmla="*/ 2125980 w 7543800"/>
                      <a:gd name="connsiteY21" fmla="*/ 27432 h 27432"/>
                      <a:gd name="connsiteX22" fmla="*/ 1440180 w 7543800"/>
                      <a:gd name="connsiteY22" fmla="*/ 27432 h 27432"/>
                      <a:gd name="connsiteX23" fmla="*/ 829818 w 7543800"/>
                      <a:gd name="connsiteY23" fmla="*/ 27432 h 27432"/>
                      <a:gd name="connsiteX24" fmla="*/ 0 w 7543800"/>
                      <a:gd name="connsiteY24" fmla="*/ 27432 h 27432"/>
                      <a:gd name="connsiteX25" fmla="*/ 0 w 7543800"/>
                      <a:gd name="connsiteY2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543800" h="27432" fill="none" extrusionOk="0">
                        <a:moveTo>
                          <a:pt x="0" y="0"/>
                        </a:moveTo>
                        <a:cubicBezTo>
                          <a:pt x="128354" y="16299"/>
                          <a:pt x="248962" y="-6033"/>
                          <a:pt x="459486" y="0"/>
                        </a:cubicBezTo>
                        <a:cubicBezTo>
                          <a:pt x="670010" y="6033"/>
                          <a:pt x="1072543" y="4749"/>
                          <a:pt x="1296162" y="0"/>
                        </a:cubicBezTo>
                        <a:cubicBezTo>
                          <a:pt x="1519781" y="-4749"/>
                          <a:pt x="1879766" y="-36077"/>
                          <a:pt x="2057400" y="0"/>
                        </a:cubicBezTo>
                        <a:cubicBezTo>
                          <a:pt x="2235034" y="36077"/>
                          <a:pt x="2315139" y="17747"/>
                          <a:pt x="2516886" y="0"/>
                        </a:cubicBezTo>
                        <a:cubicBezTo>
                          <a:pt x="2718633" y="-17747"/>
                          <a:pt x="2999770" y="-16952"/>
                          <a:pt x="3127248" y="0"/>
                        </a:cubicBezTo>
                        <a:cubicBezTo>
                          <a:pt x="3254726" y="16952"/>
                          <a:pt x="3636148" y="-4077"/>
                          <a:pt x="3963924" y="0"/>
                        </a:cubicBezTo>
                        <a:cubicBezTo>
                          <a:pt x="4291700" y="4077"/>
                          <a:pt x="4353766" y="-4322"/>
                          <a:pt x="4649724" y="0"/>
                        </a:cubicBezTo>
                        <a:cubicBezTo>
                          <a:pt x="4945682" y="4322"/>
                          <a:pt x="5111376" y="-31043"/>
                          <a:pt x="5410962" y="0"/>
                        </a:cubicBezTo>
                        <a:cubicBezTo>
                          <a:pt x="5710548" y="31043"/>
                          <a:pt x="5788938" y="-17916"/>
                          <a:pt x="6021324" y="0"/>
                        </a:cubicBezTo>
                        <a:cubicBezTo>
                          <a:pt x="6253710" y="17916"/>
                          <a:pt x="6426914" y="23569"/>
                          <a:pt x="6707124" y="0"/>
                        </a:cubicBezTo>
                        <a:cubicBezTo>
                          <a:pt x="6987334" y="-23569"/>
                          <a:pt x="7376457" y="-37624"/>
                          <a:pt x="7543800" y="0"/>
                        </a:cubicBezTo>
                        <a:cubicBezTo>
                          <a:pt x="7543955" y="11236"/>
                          <a:pt x="7545121" y="17127"/>
                          <a:pt x="7543800" y="27432"/>
                        </a:cubicBezTo>
                        <a:cubicBezTo>
                          <a:pt x="7366196" y="38399"/>
                          <a:pt x="7308637" y="27840"/>
                          <a:pt x="7084314" y="27432"/>
                        </a:cubicBezTo>
                        <a:cubicBezTo>
                          <a:pt x="6859991" y="27024"/>
                          <a:pt x="6728000" y="45343"/>
                          <a:pt x="6624828" y="27432"/>
                        </a:cubicBezTo>
                        <a:cubicBezTo>
                          <a:pt x="6521656" y="9521"/>
                          <a:pt x="6131539" y="14443"/>
                          <a:pt x="5863590" y="27432"/>
                        </a:cubicBezTo>
                        <a:cubicBezTo>
                          <a:pt x="5595641" y="40421"/>
                          <a:pt x="5607373" y="44821"/>
                          <a:pt x="5404104" y="27432"/>
                        </a:cubicBezTo>
                        <a:cubicBezTo>
                          <a:pt x="5200835" y="10043"/>
                          <a:pt x="5040983" y="28243"/>
                          <a:pt x="4718304" y="27432"/>
                        </a:cubicBezTo>
                        <a:cubicBezTo>
                          <a:pt x="4395625" y="26621"/>
                          <a:pt x="4326382" y="41051"/>
                          <a:pt x="4183380" y="27432"/>
                        </a:cubicBezTo>
                        <a:cubicBezTo>
                          <a:pt x="4040378" y="13813"/>
                          <a:pt x="3673484" y="55854"/>
                          <a:pt x="3497580" y="27432"/>
                        </a:cubicBezTo>
                        <a:cubicBezTo>
                          <a:pt x="3321676" y="-990"/>
                          <a:pt x="2950930" y="10737"/>
                          <a:pt x="2811780" y="27432"/>
                        </a:cubicBezTo>
                        <a:cubicBezTo>
                          <a:pt x="2672630" y="44127"/>
                          <a:pt x="2329797" y="38419"/>
                          <a:pt x="2125980" y="27432"/>
                        </a:cubicBezTo>
                        <a:cubicBezTo>
                          <a:pt x="1922163" y="16445"/>
                          <a:pt x="1744078" y="25504"/>
                          <a:pt x="1440180" y="27432"/>
                        </a:cubicBezTo>
                        <a:cubicBezTo>
                          <a:pt x="1136282" y="29360"/>
                          <a:pt x="1005348" y="36377"/>
                          <a:pt x="829818" y="27432"/>
                        </a:cubicBezTo>
                        <a:cubicBezTo>
                          <a:pt x="654288" y="18487"/>
                          <a:pt x="333607" y="26464"/>
                          <a:pt x="0" y="27432"/>
                        </a:cubicBezTo>
                        <a:cubicBezTo>
                          <a:pt x="1367" y="16730"/>
                          <a:pt x="-795" y="9503"/>
                          <a:pt x="0" y="0"/>
                        </a:cubicBezTo>
                        <a:close/>
                      </a:path>
                      <a:path w="7543800" h="27432" stroke="0" extrusionOk="0">
                        <a:moveTo>
                          <a:pt x="0" y="0"/>
                        </a:moveTo>
                        <a:cubicBezTo>
                          <a:pt x="161903" y="-7421"/>
                          <a:pt x="328548" y="-11698"/>
                          <a:pt x="610362" y="0"/>
                        </a:cubicBezTo>
                        <a:cubicBezTo>
                          <a:pt x="892176" y="11698"/>
                          <a:pt x="900952" y="22868"/>
                          <a:pt x="1069848" y="0"/>
                        </a:cubicBezTo>
                        <a:cubicBezTo>
                          <a:pt x="1238744" y="-22868"/>
                          <a:pt x="1582414" y="22050"/>
                          <a:pt x="1906524" y="0"/>
                        </a:cubicBezTo>
                        <a:cubicBezTo>
                          <a:pt x="2230634" y="-22050"/>
                          <a:pt x="2315442" y="-22040"/>
                          <a:pt x="2516886" y="0"/>
                        </a:cubicBezTo>
                        <a:cubicBezTo>
                          <a:pt x="2718330" y="22040"/>
                          <a:pt x="2997348" y="-5329"/>
                          <a:pt x="3127248" y="0"/>
                        </a:cubicBezTo>
                        <a:cubicBezTo>
                          <a:pt x="3257148" y="5329"/>
                          <a:pt x="3645552" y="-15967"/>
                          <a:pt x="3963924" y="0"/>
                        </a:cubicBezTo>
                        <a:cubicBezTo>
                          <a:pt x="4282296" y="15967"/>
                          <a:pt x="4258132" y="-14418"/>
                          <a:pt x="4498848" y="0"/>
                        </a:cubicBezTo>
                        <a:cubicBezTo>
                          <a:pt x="4739564" y="14418"/>
                          <a:pt x="4957845" y="4315"/>
                          <a:pt x="5335524" y="0"/>
                        </a:cubicBezTo>
                        <a:cubicBezTo>
                          <a:pt x="5713203" y="-4315"/>
                          <a:pt x="5788491" y="-12805"/>
                          <a:pt x="6172200" y="0"/>
                        </a:cubicBezTo>
                        <a:cubicBezTo>
                          <a:pt x="6555909" y="12805"/>
                          <a:pt x="6640797" y="-28229"/>
                          <a:pt x="6858000" y="0"/>
                        </a:cubicBezTo>
                        <a:cubicBezTo>
                          <a:pt x="7075203" y="28229"/>
                          <a:pt x="7303800" y="-26601"/>
                          <a:pt x="7543800" y="0"/>
                        </a:cubicBezTo>
                        <a:cubicBezTo>
                          <a:pt x="7542440" y="10164"/>
                          <a:pt x="7543883" y="19377"/>
                          <a:pt x="7543800" y="27432"/>
                        </a:cubicBezTo>
                        <a:cubicBezTo>
                          <a:pt x="7383976" y="49840"/>
                          <a:pt x="7199398" y="21669"/>
                          <a:pt x="7084314" y="27432"/>
                        </a:cubicBezTo>
                        <a:cubicBezTo>
                          <a:pt x="6969230" y="33195"/>
                          <a:pt x="6556370" y="17945"/>
                          <a:pt x="6247638" y="27432"/>
                        </a:cubicBezTo>
                        <a:cubicBezTo>
                          <a:pt x="5938906" y="36919"/>
                          <a:pt x="5849633" y="32805"/>
                          <a:pt x="5712714" y="27432"/>
                        </a:cubicBezTo>
                        <a:cubicBezTo>
                          <a:pt x="5575795" y="22059"/>
                          <a:pt x="5353582" y="8019"/>
                          <a:pt x="5026914" y="27432"/>
                        </a:cubicBezTo>
                        <a:cubicBezTo>
                          <a:pt x="4700246" y="46845"/>
                          <a:pt x="4551426" y="46893"/>
                          <a:pt x="4190238" y="27432"/>
                        </a:cubicBezTo>
                        <a:cubicBezTo>
                          <a:pt x="3829050" y="7971"/>
                          <a:pt x="3725201" y="2592"/>
                          <a:pt x="3504438" y="27432"/>
                        </a:cubicBezTo>
                        <a:cubicBezTo>
                          <a:pt x="3283675" y="52272"/>
                          <a:pt x="3187858" y="48827"/>
                          <a:pt x="3044952" y="27432"/>
                        </a:cubicBezTo>
                        <a:cubicBezTo>
                          <a:pt x="2902046" y="6037"/>
                          <a:pt x="2703956" y="26791"/>
                          <a:pt x="2510028" y="27432"/>
                        </a:cubicBezTo>
                        <a:cubicBezTo>
                          <a:pt x="2316100" y="28073"/>
                          <a:pt x="2087368" y="44377"/>
                          <a:pt x="1673352" y="27432"/>
                        </a:cubicBezTo>
                        <a:cubicBezTo>
                          <a:pt x="1259336" y="10487"/>
                          <a:pt x="1325025" y="49555"/>
                          <a:pt x="987552" y="27432"/>
                        </a:cubicBezTo>
                        <a:cubicBezTo>
                          <a:pt x="650079" y="5309"/>
                          <a:pt x="414817" y="6509"/>
                          <a:pt x="0" y="27432"/>
                        </a:cubicBezTo>
                        <a:cubicBezTo>
                          <a:pt x="-254" y="20900"/>
                          <a:pt x="311" y="11783"/>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endParaRPr lang="en-US" sz="800"/>
          </a:p>
        </p:txBody>
      </p:sp>
      <p:sp>
        <p:nvSpPr>
          <p:cNvPr id="3" name="Content Placeholder 2">
            <a:extLst>
              <a:ext uri="{FF2B5EF4-FFF2-40B4-BE49-F238E27FC236}">
                <a16:creationId xmlns:a16="http://schemas.microsoft.com/office/drawing/2014/main" id="{95DDA31B-F3A7-933A-C8AE-78E4D4758D7A}"/>
              </a:ext>
            </a:extLst>
          </p:cNvPr>
          <p:cNvSpPr>
            <a:spLocks noGrp="1"/>
          </p:cNvSpPr>
          <p:nvPr>
            <p:ph idx="1"/>
          </p:nvPr>
        </p:nvSpPr>
        <p:spPr>
          <a:xfrm>
            <a:off x="5759354" y="2798064"/>
            <a:ext cx="5461095" cy="3417611"/>
          </a:xfrm>
        </p:spPr>
        <p:txBody>
          <a:bodyPr vert="horz" lIns="60960" tIns="30480" rIns="60960" bIns="30480" rtlCol="0" anchor="t">
            <a:normAutofit fontScale="92500"/>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ct val="90000"/>
              </a:lnSpc>
            </a:pPr>
            <a:r>
              <a:rPr lang="en-US" sz="1867" dirty="0">
                <a:solidFill>
                  <a:srgbClr val="FFFFFF"/>
                </a:solidFill>
                <a:ea typeface="Calibri"/>
                <a:cs typeface="Calibri"/>
              </a:rPr>
              <a:t>A strong strategic approach leads to successful front-line responses</a:t>
            </a:r>
          </a:p>
          <a:p>
            <a:pPr>
              <a:lnSpc>
                <a:spcPct val="90000"/>
              </a:lnSpc>
            </a:pPr>
            <a:r>
              <a:rPr lang="en-US" sz="1867" dirty="0">
                <a:solidFill>
                  <a:srgbClr val="FFFFFF"/>
                </a:solidFill>
                <a:ea typeface="Calibri"/>
                <a:cs typeface="Calibri"/>
              </a:rPr>
              <a:t>Engagement with senior leaders, including politicians</a:t>
            </a:r>
          </a:p>
          <a:p>
            <a:pPr>
              <a:lnSpc>
                <a:spcPct val="90000"/>
              </a:lnSpc>
            </a:pPr>
            <a:r>
              <a:rPr lang="en-US" sz="1867" dirty="0">
                <a:solidFill>
                  <a:srgbClr val="FFFFFF"/>
                </a:solidFill>
                <a:ea typeface="Calibri"/>
                <a:cs typeface="Calibri"/>
              </a:rPr>
              <a:t>Dedicated sub-committee of the Newcastle Safeguarding Adults Board (NSAB) and Newcastle Safeguarding Children Partnership (NSCP) </a:t>
            </a:r>
            <a:endParaRPr lang="en-US" sz="1867" dirty="0">
              <a:solidFill>
                <a:srgbClr val="FFFFFF"/>
              </a:solidFill>
            </a:endParaRPr>
          </a:p>
          <a:p>
            <a:pPr>
              <a:lnSpc>
                <a:spcPct val="90000"/>
              </a:lnSpc>
            </a:pPr>
            <a:r>
              <a:rPr lang="en-US" sz="1867" dirty="0">
                <a:solidFill>
                  <a:srgbClr val="FFFFFF"/>
                </a:solidFill>
                <a:ea typeface="Calibri"/>
                <a:cs typeface="Calibri"/>
              </a:rPr>
              <a:t>Built on existing structures, experience and knowledge</a:t>
            </a:r>
          </a:p>
          <a:p>
            <a:pPr>
              <a:lnSpc>
                <a:spcPct val="90000"/>
              </a:lnSpc>
            </a:pPr>
            <a:r>
              <a:rPr lang="en-US" sz="1867" dirty="0">
                <a:solidFill>
                  <a:srgbClr val="FFFFFF"/>
                </a:solidFill>
                <a:cs typeface="Calibri"/>
              </a:rPr>
              <a:t>Safeguarding Adult Board (SAB) Strategic Annual Plan – includes priorities and actions in this area</a:t>
            </a:r>
          </a:p>
          <a:p>
            <a:pPr>
              <a:lnSpc>
                <a:spcPct val="90000"/>
              </a:lnSpc>
            </a:pPr>
            <a:r>
              <a:rPr lang="en-US" sz="1867" dirty="0">
                <a:solidFill>
                  <a:srgbClr val="FFFFFF"/>
                </a:solidFill>
              </a:rPr>
              <a:t>Links to other strategic bodies</a:t>
            </a:r>
            <a:endParaRPr lang="en-US" sz="1867" dirty="0">
              <a:solidFill>
                <a:srgbClr val="FFFFFF"/>
              </a:solidFill>
              <a:cs typeface="Calibri"/>
            </a:endParaRPr>
          </a:p>
          <a:p>
            <a:pPr>
              <a:lnSpc>
                <a:spcPct val="90000"/>
              </a:lnSpc>
            </a:pPr>
            <a:r>
              <a:rPr lang="en-US" sz="1867" dirty="0">
                <a:solidFill>
                  <a:srgbClr val="FFFFFF"/>
                </a:solidFill>
                <a:ea typeface="Calibri"/>
                <a:cs typeface="Calibri"/>
              </a:rPr>
              <a:t>Using learning from Safeguarding Adults Reviews (SARs) to influence change</a:t>
            </a:r>
          </a:p>
          <a:p>
            <a:pPr>
              <a:lnSpc>
                <a:spcPct val="90000"/>
              </a:lnSpc>
            </a:pPr>
            <a:endParaRPr lang="en-US" sz="1867" dirty="0">
              <a:solidFill>
                <a:srgbClr val="FFFFFF"/>
              </a:solidFill>
              <a:ea typeface="Calibri"/>
              <a:cs typeface="Calibri"/>
            </a:endParaRPr>
          </a:p>
        </p:txBody>
      </p:sp>
    </p:spTree>
    <p:extLst>
      <p:ext uri="{BB962C8B-B14F-4D97-AF65-F5344CB8AC3E}">
        <p14:creationId xmlns:p14="http://schemas.microsoft.com/office/powerpoint/2010/main" val="1671425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059D2-E220-AA4D-7F4A-0F40484B9051}"/>
              </a:ext>
            </a:extLst>
          </p:cNvPr>
          <p:cNvSpPr>
            <a:spLocks noGrp="1"/>
          </p:cNvSpPr>
          <p:nvPr>
            <p:ph type="ctrTitle"/>
          </p:nvPr>
        </p:nvSpPr>
        <p:spPr>
          <a:xfrm>
            <a:off x="605640" y="1717166"/>
            <a:ext cx="10984104" cy="4519621"/>
          </a:xfrm>
        </p:spPr>
        <p:txBody>
          <a:bodyPr>
            <a:normAutofit fontScale="90000"/>
          </a:bodyPr>
          <a:lstStyle/>
          <a:p>
            <a:pPr>
              <a:lnSpc>
                <a:spcPts val="2353"/>
              </a:lnSpc>
              <a:spcBef>
                <a:spcPts val="0"/>
              </a:spcBef>
            </a:pPr>
            <a:r>
              <a:rPr lang="en-GB" sz="4000" b="1"/>
              <a:t>Section 42 enquiries</a:t>
            </a:r>
            <a:r>
              <a:rPr lang="en-GB" sz="1800"/>
              <a:t> </a:t>
            </a:r>
            <a:br>
              <a:rPr lang="en-GB" sz="1800"/>
            </a:br>
            <a:br>
              <a:rPr lang="en-GB" sz="1800"/>
            </a:br>
            <a:r>
              <a:rPr lang="en-US" sz="2100">
                <a:solidFill>
                  <a:schemeClr val="bg1"/>
                </a:solidFill>
                <a:latin typeface="Calibri"/>
                <a:cs typeface="Calibri"/>
              </a:rPr>
              <a:t>42 Enquiry by local authority </a:t>
            </a:r>
          </a:p>
          <a:p>
            <a:pPr>
              <a:lnSpc>
                <a:spcPts val="2353"/>
              </a:lnSpc>
              <a:spcBef>
                <a:spcPts val="0"/>
              </a:spcBef>
            </a:pPr>
            <a:r>
              <a:rPr lang="en-US" sz="2100">
                <a:solidFill>
                  <a:schemeClr val="bg1"/>
                </a:solidFill>
                <a:latin typeface="Calibri"/>
                <a:cs typeface="Calibri"/>
              </a:rPr>
              <a:t>(1)This section applies where a local authority has reasonable cause to suspect that an adult in its area</a:t>
            </a:r>
            <a:r>
              <a:rPr lang="en-US" sz="2100">
                <a:solidFill>
                  <a:srgbClr val="000000"/>
                </a:solidFill>
                <a:latin typeface="Calibri"/>
                <a:cs typeface="Calibri"/>
              </a:rPr>
              <a:t> </a:t>
            </a:r>
            <a:r>
              <a:rPr lang="en-US" sz="2100">
                <a:solidFill>
                  <a:srgbClr val="CC106B"/>
                </a:solidFill>
                <a:latin typeface="Calibri"/>
                <a:cs typeface="Calibri"/>
              </a:rPr>
              <a:t>(whether or not ordinarily resident there)</a:t>
            </a:r>
            <a:r>
              <a:rPr lang="en-US" sz="2100">
                <a:solidFill>
                  <a:srgbClr val="000000"/>
                </a:solidFill>
                <a:latin typeface="Calibri"/>
                <a:cs typeface="Calibri"/>
              </a:rPr>
              <a:t> </a:t>
            </a:r>
            <a:r>
              <a:rPr lang="en-US" sz="2100">
                <a:solidFill>
                  <a:schemeClr val="bg1"/>
                </a:solidFill>
                <a:latin typeface="Calibri"/>
                <a:cs typeface="Calibri"/>
              </a:rPr>
              <a:t>— </a:t>
            </a:r>
          </a:p>
          <a:p>
            <a:pPr marL="362585" lvl="1" indent="-180975">
              <a:lnSpc>
                <a:spcPts val="2353"/>
              </a:lnSpc>
              <a:buFont typeface="Arial,Sans-Serif"/>
              <a:buChar char="•"/>
            </a:pPr>
            <a:r>
              <a:rPr lang="en-US" sz="2100">
                <a:solidFill>
                  <a:schemeClr val="bg1"/>
                </a:solidFill>
                <a:latin typeface="Calibri"/>
                <a:cs typeface="Calibri"/>
              </a:rPr>
              <a:t>(a)has needs for care and support</a:t>
            </a:r>
            <a:r>
              <a:rPr lang="en-US" sz="2100">
                <a:solidFill>
                  <a:srgbClr val="000000"/>
                </a:solidFill>
                <a:latin typeface="Calibri"/>
                <a:cs typeface="Calibri"/>
              </a:rPr>
              <a:t> </a:t>
            </a:r>
            <a:r>
              <a:rPr lang="en-US" sz="2100">
                <a:solidFill>
                  <a:srgbClr val="CC106B"/>
                </a:solidFill>
                <a:latin typeface="Calibri"/>
                <a:cs typeface="Calibri"/>
              </a:rPr>
              <a:t>(whether or not the authority is meeting any of those needs)</a:t>
            </a:r>
            <a:r>
              <a:rPr lang="en-US" sz="2100">
                <a:solidFill>
                  <a:srgbClr val="000000"/>
                </a:solidFill>
                <a:latin typeface="Calibri"/>
                <a:cs typeface="Calibri"/>
              </a:rPr>
              <a:t>, </a:t>
            </a:r>
          </a:p>
          <a:p>
            <a:pPr marL="362585" lvl="1" indent="-180975">
              <a:lnSpc>
                <a:spcPts val="2353"/>
              </a:lnSpc>
              <a:buFont typeface="Arial,Sans-Serif"/>
              <a:buChar char="•"/>
            </a:pPr>
            <a:r>
              <a:rPr lang="en-US" sz="2100">
                <a:solidFill>
                  <a:schemeClr val="bg1"/>
                </a:solidFill>
                <a:latin typeface="Calibri"/>
                <a:cs typeface="Calibri"/>
              </a:rPr>
              <a:t>(b)is experiencing, or is at risk of, abuse or neglect, and </a:t>
            </a:r>
          </a:p>
          <a:p>
            <a:pPr marL="362585" lvl="1" indent="-180975">
              <a:lnSpc>
                <a:spcPts val="2353"/>
              </a:lnSpc>
              <a:buFont typeface="Arial,Sans-Serif"/>
              <a:buChar char="•"/>
            </a:pPr>
            <a:r>
              <a:rPr lang="en-US" sz="2100">
                <a:solidFill>
                  <a:schemeClr val="bg1"/>
                </a:solidFill>
                <a:latin typeface="Calibri"/>
                <a:cs typeface="Calibri"/>
              </a:rPr>
              <a:t>(c)as a result of those needs is unable to protect himself </a:t>
            </a:r>
          </a:p>
          <a:p>
            <a:pPr marL="362585" lvl="1" indent="-180975">
              <a:lnSpc>
                <a:spcPts val="2353"/>
              </a:lnSpc>
              <a:buFont typeface="Arial,Sans-Serif"/>
              <a:buChar char="•"/>
            </a:pPr>
            <a:r>
              <a:rPr lang="en-US" sz="2100">
                <a:solidFill>
                  <a:schemeClr val="bg1"/>
                </a:solidFill>
                <a:latin typeface="Calibri"/>
                <a:cs typeface="Calibri"/>
              </a:rPr>
              <a:t>or herself against the abuse or neglect or the risk of it. </a:t>
            </a:r>
          </a:p>
          <a:p>
            <a:pPr marL="362585" lvl="1" indent="-180975">
              <a:lnSpc>
                <a:spcPts val="2353"/>
              </a:lnSpc>
              <a:buFont typeface="Arial,Sans-Serif"/>
              <a:buChar char="•"/>
            </a:pPr>
            <a:endParaRPr lang="en-US" sz="2100">
              <a:solidFill>
                <a:schemeClr val="bg1"/>
              </a:solidFill>
              <a:latin typeface="Calibri"/>
              <a:cs typeface="Calibri"/>
            </a:endParaRPr>
          </a:p>
          <a:p>
            <a:pPr>
              <a:lnSpc>
                <a:spcPts val="2353"/>
              </a:lnSpc>
              <a:spcBef>
                <a:spcPts val="0"/>
              </a:spcBef>
            </a:pPr>
            <a:r>
              <a:rPr lang="en-US" sz="2100">
                <a:solidFill>
                  <a:schemeClr val="bg1"/>
                </a:solidFill>
                <a:latin typeface="Calibri"/>
                <a:cs typeface="Calibri"/>
              </a:rPr>
              <a:t>(2)The local authority must make (or cause to be made) whatever enquiries it thinks necessary to enable it to </a:t>
            </a:r>
          </a:p>
          <a:p>
            <a:pPr>
              <a:lnSpc>
                <a:spcPts val="2353"/>
              </a:lnSpc>
              <a:spcBef>
                <a:spcPts val="0"/>
              </a:spcBef>
            </a:pPr>
            <a:r>
              <a:rPr lang="en-US" sz="2100">
                <a:solidFill>
                  <a:schemeClr val="bg1"/>
                </a:solidFill>
                <a:latin typeface="Calibri"/>
                <a:cs typeface="Calibri"/>
              </a:rPr>
              <a:t>decide whether any action should be taken in the adult’s case (whether under this Part or otherwise)</a:t>
            </a:r>
            <a:r>
              <a:rPr lang="en-US" sz="2100">
                <a:solidFill>
                  <a:srgbClr val="CC106B"/>
                </a:solidFill>
                <a:latin typeface="Calibri"/>
                <a:cs typeface="Calibri"/>
              </a:rPr>
              <a:t> and, if so, what </a:t>
            </a:r>
            <a:endParaRPr lang="en-US" sz="2100">
              <a:solidFill>
                <a:srgbClr val="000000"/>
              </a:solidFill>
              <a:latin typeface="Calibri"/>
              <a:cs typeface="Calibri"/>
            </a:endParaRPr>
          </a:p>
          <a:p>
            <a:pPr>
              <a:lnSpc>
                <a:spcPts val="2353"/>
              </a:lnSpc>
              <a:spcBef>
                <a:spcPts val="0"/>
              </a:spcBef>
            </a:pPr>
            <a:r>
              <a:rPr lang="en-US" sz="2100">
                <a:solidFill>
                  <a:srgbClr val="CC106B"/>
                </a:solidFill>
                <a:latin typeface="Calibri"/>
                <a:cs typeface="Calibri"/>
              </a:rPr>
              <a:t>and by whom.</a:t>
            </a:r>
            <a:endParaRPr lang="en-US" sz="2100">
              <a:solidFill>
                <a:srgbClr val="000000"/>
              </a:solidFill>
              <a:latin typeface="Calibri"/>
              <a:cs typeface="Calibri"/>
            </a:endParaRPr>
          </a:p>
          <a:p>
            <a:pPr>
              <a:lnSpc>
                <a:spcPts val="2353"/>
              </a:lnSpc>
              <a:spcBef>
                <a:spcPts val="0"/>
              </a:spcBef>
            </a:pPr>
            <a:endParaRPr lang="en-US" sz="2100">
              <a:solidFill>
                <a:srgbClr val="000000"/>
              </a:solidFill>
              <a:latin typeface="Calibri"/>
              <a:cs typeface="Calibri"/>
            </a:endParaRPr>
          </a:p>
          <a:p>
            <a:pPr>
              <a:lnSpc>
                <a:spcPts val="2353"/>
              </a:lnSpc>
              <a:spcBef>
                <a:spcPts val="0"/>
              </a:spcBef>
            </a:pPr>
            <a:r>
              <a:rPr lang="en-US" sz="2100">
                <a:solidFill>
                  <a:srgbClr val="00B0F0"/>
                </a:solidFill>
                <a:latin typeface="Calibri"/>
                <a:cs typeface="Calibri"/>
                <a:hlinkClick r:id="rId3">
                  <a:extLst>
                    <a:ext uri="{A12FA001-AC4F-418D-AE19-62706E023703}">
                      <ahyp:hlinkClr xmlns:ahyp="http://schemas.microsoft.com/office/drawing/2018/hyperlinkcolor" val="tx"/>
                    </a:ext>
                  </a:extLst>
                </a:hlinkClick>
              </a:rPr>
              <a:t>LGA/ADASS Making Decisions on the duty to undertake enquiries</a:t>
            </a:r>
            <a:br>
              <a:rPr lang="en-GB" sz="600"/>
            </a:br>
            <a:endParaRPr lang="en-GB" sz="600"/>
          </a:p>
        </p:txBody>
      </p:sp>
      <p:pic>
        <p:nvPicPr>
          <p:cNvPr id="4" name="Picture 3" descr="A close-up of a logo&#10;&#10;Description automatically generated">
            <a:extLst>
              <a:ext uri="{FF2B5EF4-FFF2-40B4-BE49-F238E27FC236}">
                <a16:creationId xmlns:a16="http://schemas.microsoft.com/office/drawing/2014/main" id="{18A31184-164C-2DEE-A7DA-BB74FA838250}"/>
              </a:ext>
            </a:extLst>
          </p:cNvPr>
          <p:cNvPicPr>
            <a:picLocks noChangeAspect="1"/>
          </p:cNvPicPr>
          <p:nvPr/>
        </p:nvPicPr>
        <p:blipFill>
          <a:blip r:embed="rId4"/>
          <a:stretch>
            <a:fillRect/>
          </a:stretch>
        </p:blipFill>
        <p:spPr>
          <a:xfrm>
            <a:off x="9823986" y="252042"/>
            <a:ext cx="1885950" cy="1762125"/>
          </a:xfrm>
          <a:prstGeom prst="rect">
            <a:avLst/>
          </a:prstGeom>
        </p:spPr>
      </p:pic>
      <p:sp>
        <p:nvSpPr>
          <p:cNvPr id="6" name="Rectangle: Rounded Corners 5">
            <a:extLst>
              <a:ext uri="{FF2B5EF4-FFF2-40B4-BE49-F238E27FC236}">
                <a16:creationId xmlns:a16="http://schemas.microsoft.com/office/drawing/2014/main" id="{4B9A7006-F2BF-B9D9-2F23-FAE8F5580466}"/>
              </a:ext>
            </a:extLst>
          </p:cNvPr>
          <p:cNvSpPr/>
          <p:nvPr/>
        </p:nvSpPr>
        <p:spPr>
          <a:xfrm>
            <a:off x="7237233" y="5075518"/>
            <a:ext cx="4620846" cy="1533769"/>
          </a:xfrm>
          <a:prstGeom prst="roundRect">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60960" tIns="30480" rIns="60960" bIns="304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333"/>
              <a:t>The promotion of Wellbeing (also known as the Wellbeing Principle) is the principle duty of the Care Act 2014. Every action taken, function performed or decision made by the Local Authority both corporately and operationally must give demonstrable regard to the impact upon the person's Wellbeing.</a:t>
            </a:r>
          </a:p>
        </p:txBody>
      </p:sp>
    </p:spTree>
    <p:extLst>
      <p:ext uri="{BB962C8B-B14F-4D97-AF65-F5344CB8AC3E}">
        <p14:creationId xmlns:p14="http://schemas.microsoft.com/office/powerpoint/2010/main" val="254102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1DE9C-0B0D-80C0-A3CD-895732286CC2}"/>
              </a:ext>
            </a:extLst>
          </p:cNvPr>
          <p:cNvSpPr>
            <a:spLocks noGrp="1"/>
          </p:cNvSpPr>
          <p:nvPr>
            <p:ph type="title"/>
          </p:nvPr>
        </p:nvSpPr>
        <p:spPr>
          <a:xfrm>
            <a:off x="0" y="41148"/>
            <a:ext cx="4485861" cy="1088136"/>
          </a:xfrm>
        </p:spPr>
        <p:txBody>
          <a:bodyPr anchor="b">
            <a:normAutofit fontScale="90000"/>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GB" sz="3400" b="1"/>
              <a:t>DISRUPTION and PARALLEL PROCESSES</a:t>
            </a:r>
          </a:p>
        </p:txBody>
      </p:sp>
      <p:graphicFrame>
        <p:nvGraphicFramePr>
          <p:cNvPr id="4" name="Diagram 3">
            <a:extLst>
              <a:ext uri="{FF2B5EF4-FFF2-40B4-BE49-F238E27FC236}">
                <a16:creationId xmlns:a16="http://schemas.microsoft.com/office/drawing/2014/main" id="{FCDE48FB-84D0-4B27-97BD-8799518BDB70}"/>
              </a:ext>
            </a:extLst>
          </p:cNvPr>
          <p:cNvGraphicFramePr/>
          <p:nvPr/>
        </p:nvGraphicFramePr>
        <p:xfrm>
          <a:off x="-167641" y="2130770"/>
          <a:ext cx="4325219" cy="46860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5" name="Picture 35" descr="A diagram of a circular structure&#10;&#10;Description automatically generated">
            <a:extLst>
              <a:ext uri="{FF2B5EF4-FFF2-40B4-BE49-F238E27FC236}">
                <a16:creationId xmlns:a16="http://schemas.microsoft.com/office/drawing/2014/main" id="{0B9B442A-344D-19C4-67F5-BE819C57DF82}"/>
              </a:ext>
            </a:extLst>
          </p:cNvPr>
          <p:cNvPicPr>
            <a:picLocks noChangeAspect="1"/>
          </p:cNvPicPr>
          <p:nvPr/>
        </p:nvPicPr>
        <p:blipFill>
          <a:blip r:embed="rId8"/>
          <a:stretch>
            <a:fillRect/>
          </a:stretch>
        </p:blipFill>
        <p:spPr>
          <a:xfrm>
            <a:off x="3472544" y="194801"/>
            <a:ext cx="9666513" cy="6479283"/>
          </a:xfrm>
          <a:prstGeom prst="rect">
            <a:avLst/>
          </a:prstGeom>
        </p:spPr>
      </p:pic>
    </p:spTree>
    <p:extLst>
      <p:ext uri="{BB962C8B-B14F-4D97-AF65-F5344CB8AC3E}">
        <p14:creationId xmlns:p14="http://schemas.microsoft.com/office/powerpoint/2010/main" val="3247237402"/>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3.xml><?xml version="1.0" encoding="utf-8"?>
<a:theme xmlns:a="http://schemas.openxmlformats.org/drawingml/2006/main" name="1_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Custom 3">
      <a:dk1>
        <a:sysClr val="windowText" lastClr="000000"/>
      </a:dk1>
      <a:lt1>
        <a:sysClr val="window" lastClr="FFFFFF"/>
      </a:lt1>
      <a:dk2>
        <a:srgbClr val="44546A"/>
      </a:dk2>
      <a:lt2>
        <a:srgbClr val="E7E6E6"/>
      </a:lt2>
      <a:accent1>
        <a:srgbClr val="4472C4"/>
      </a:accent1>
      <a:accent2>
        <a:srgbClr val="D406AD"/>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238</TotalTime>
  <Words>4866</Words>
  <Application>Microsoft Office PowerPoint</Application>
  <PresentationFormat>Widescreen</PresentationFormat>
  <Paragraphs>277</Paragraphs>
  <Slides>18</Slides>
  <Notes>16</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18</vt:i4>
      </vt:variant>
    </vt:vector>
  </HeadingPairs>
  <TitlesOfParts>
    <vt:vector size="34" baseType="lpstr">
      <vt:lpstr>Aptos</vt:lpstr>
      <vt:lpstr>Aptos Display</vt:lpstr>
      <vt:lpstr>Arial</vt:lpstr>
      <vt:lpstr>Arial Nova</vt:lpstr>
      <vt:lpstr>Arial,Sans-Serif</vt:lpstr>
      <vt:lpstr>Calibri</vt:lpstr>
      <vt:lpstr>Calibri Light</vt:lpstr>
      <vt:lpstr>Century Gothic</vt:lpstr>
      <vt:lpstr>Segoe UI</vt:lpstr>
      <vt:lpstr>Times New Roman</vt:lpstr>
      <vt:lpstr>Wingdings</vt:lpstr>
      <vt:lpstr>Wingdings 3</vt:lpstr>
      <vt:lpstr>office theme</vt:lpstr>
      <vt:lpstr>Ion Boardroom</vt:lpstr>
      <vt:lpstr>1_Office Theme</vt:lpstr>
      <vt:lpstr>Office Theme</vt:lpstr>
      <vt:lpstr>Adults at risk of exploitation:  Putting the pieces of the jigsaw together</vt:lpstr>
      <vt:lpstr>What does exploitation look like?  Exploitation involves exploitative situations, contexts and relationships where someone receives something (e.g. food, accommodation, drugs, alcohol, cigarettes, affection, gifts, money) because of them completing a task on behalf of another individual or group of individuals.  Perpetrators will often target young or vulnerable adults in order to exploit them, praying on their vulnerabilities and then using this against them in order for the perpetrator to gain control of the victims actions.</vt:lpstr>
      <vt:lpstr>PowerPoint Presentation</vt:lpstr>
      <vt:lpstr>The legislative and policy context </vt:lpstr>
      <vt:lpstr>Newcastle’s Approach   - 10 years experience - Use of safeguarding procedures both operationally and strategically-sub committee - Dedicated exploitation roles in adult safeguarding - We are considered as an area of best practice nationally  - We were first to be recognised nationally for all age exploitation  - Awards – Adult social work team of the year gold award 2017 - Our interpretation of adult at risk criteria - Dedicated safeguarding adults unit and MASH - Partnership working- regional exploitation meetings - Recognition of transitions  </vt:lpstr>
      <vt:lpstr>Operation Sanctuary – the way we work and why</vt:lpstr>
      <vt:lpstr>What has worked strategically for us… </vt:lpstr>
      <vt:lpstr>Section 42 enquiries   42 Enquiry by local authority  (1)This section applies where a local authority has reasonable cause to suspect that an adult in its area (whether or not ordinarily resident there) —  (a)has needs for care and support (whether or not the authority is meeting any of those needs),  (b)is experiencing, or is at risk of, abuse or neglect, and  (c)as a result of those needs is unable to protect himself  or herself against the abuse or neglect or the risk of it.   (2)The local authority must make (or cause to be made) whatever enquiries it thinks necessary to enable it to  decide whether any action should be taken in the adult’s case (whether under this Part or otherwise) and, if so, what  and by whom.  LGA/ADASS Making Decisions on the duty to undertake enquiries </vt:lpstr>
      <vt:lpstr>DISRUPTION and PARALLEL PROCESSES</vt:lpstr>
      <vt:lpstr>Method – Realist evaluation</vt:lpstr>
      <vt:lpstr>Contexts – Mechanisms - Outcomes</vt:lpstr>
      <vt:lpstr>PowerPoint Presentation</vt:lpstr>
      <vt:lpstr>Quantitative data-case records </vt:lpstr>
      <vt:lpstr>Qualitative Data-Interviews</vt:lpstr>
      <vt:lpstr>Overarching programme theory diagram</vt:lpstr>
      <vt:lpstr>Normalisation Process Theory</vt:lpstr>
      <vt:lpstr>Conclusion</vt:lpstr>
      <vt:lpstr>Contact details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Monique Lhussier</cp:lastModifiedBy>
  <cp:revision>111</cp:revision>
  <dcterms:created xsi:type="dcterms:W3CDTF">2024-09-13T07:49:10Z</dcterms:created>
  <dcterms:modified xsi:type="dcterms:W3CDTF">2024-09-16T14:17:36Z</dcterms:modified>
</cp:coreProperties>
</file>